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ags/tag6.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994" r:id="rId4"/>
    <p:sldMasterId id="2147484055" r:id="rId5"/>
    <p:sldMasterId id="2147484097" r:id="rId6"/>
    <p:sldMasterId id="2147484109" r:id="rId7"/>
  </p:sldMasterIdLst>
  <p:notesMasterIdLst>
    <p:notesMasterId r:id="rId45"/>
  </p:notesMasterIdLst>
  <p:sldIdLst>
    <p:sldId id="607" r:id="rId8"/>
    <p:sldId id="610" r:id="rId9"/>
    <p:sldId id="577" r:id="rId10"/>
    <p:sldId id="578" r:id="rId11"/>
    <p:sldId id="579" r:id="rId12"/>
    <p:sldId id="580" r:id="rId13"/>
    <p:sldId id="581" r:id="rId14"/>
    <p:sldId id="596" r:id="rId15"/>
    <p:sldId id="582" r:id="rId16"/>
    <p:sldId id="583" r:id="rId17"/>
    <p:sldId id="587" r:id="rId18"/>
    <p:sldId id="586" r:id="rId19"/>
    <p:sldId id="585" r:id="rId20"/>
    <p:sldId id="584" r:id="rId21"/>
    <p:sldId id="588" r:id="rId22"/>
    <p:sldId id="589" r:id="rId23"/>
    <p:sldId id="611" r:id="rId24"/>
    <p:sldId id="590" r:id="rId25"/>
    <p:sldId id="593" r:id="rId26"/>
    <p:sldId id="592" r:id="rId27"/>
    <p:sldId id="591" r:id="rId28"/>
    <p:sldId id="594" r:id="rId29"/>
    <p:sldId id="595" r:id="rId30"/>
    <p:sldId id="608" r:id="rId31"/>
    <p:sldId id="597" r:id="rId32"/>
    <p:sldId id="598" r:id="rId33"/>
    <p:sldId id="599" r:id="rId34"/>
    <p:sldId id="600" r:id="rId35"/>
    <p:sldId id="601" r:id="rId36"/>
    <p:sldId id="602" r:id="rId37"/>
    <p:sldId id="603" r:id="rId38"/>
    <p:sldId id="604" r:id="rId39"/>
    <p:sldId id="605" r:id="rId40"/>
    <p:sldId id="613" r:id="rId41"/>
    <p:sldId id="609" r:id="rId42"/>
    <p:sldId id="575" r:id="rId43"/>
    <p:sldId id="606" r:id="rId44"/>
  </p:sldIdLst>
  <p:sldSz cx="9144000" cy="6858000" type="screen4x3"/>
  <p:notesSz cx="7010400" cy="9296400"/>
  <p:defaultTextStyle>
    <a:defPPr>
      <a:defRPr lang="en-US"/>
    </a:defPPr>
    <a:lvl1pPr algn="l" rtl="0" fontAlgn="base">
      <a:spcBef>
        <a:spcPct val="0"/>
      </a:spcBef>
      <a:spcAft>
        <a:spcPct val="0"/>
      </a:spcAft>
      <a:defRPr sz="1900" kern="1200">
        <a:solidFill>
          <a:schemeClr val="tx1"/>
        </a:solidFill>
        <a:latin typeface="Arial" charset="0"/>
        <a:ea typeface="+mn-ea"/>
        <a:cs typeface="Arial" charset="0"/>
      </a:defRPr>
    </a:lvl1pPr>
    <a:lvl2pPr marL="290513" indent="166688" algn="l" rtl="0" fontAlgn="base">
      <a:spcBef>
        <a:spcPct val="0"/>
      </a:spcBef>
      <a:spcAft>
        <a:spcPct val="0"/>
      </a:spcAft>
      <a:defRPr sz="1900" kern="1200">
        <a:solidFill>
          <a:schemeClr val="tx1"/>
        </a:solidFill>
        <a:latin typeface="Arial" charset="0"/>
        <a:ea typeface="+mn-ea"/>
        <a:cs typeface="Arial" charset="0"/>
      </a:defRPr>
    </a:lvl2pPr>
    <a:lvl3pPr marL="582613" indent="331788" algn="l" rtl="0" fontAlgn="base">
      <a:spcBef>
        <a:spcPct val="0"/>
      </a:spcBef>
      <a:spcAft>
        <a:spcPct val="0"/>
      </a:spcAft>
      <a:defRPr sz="1900" kern="1200">
        <a:solidFill>
          <a:schemeClr val="tx1"/>
        </a:solidFill>
        <a:latin typeface="Arial" charset="0"/>
        <a:ea typeface="+mn-ea"/>
        <a:cs typeface="Arial" charset="0"/>
      </a:defRPr>
    </a:lvl3pPr>
    <a:lvl4pPr marL="873125" indent="498475" algn="l" rtl="0" fontAlgn="base">
      <a:spcBef>
        <a:spcPct val="0"/>
      </a:spcBef>
      <a:spcAft>
        <a:spcPct val="0"/>
      </a:spcAft>
      <a:defRPr sz="1900" kern="1200">
        <a:solidFill>
          <a:schemeClr val="tx1"/>
        </a:solidFill>
        <a:latin typeface="Arial" charset="0"/>
        <a:ea typeface="+mn-ea"/>
        <a:cs typeface="Arial" charset="0"/>
      </a:defRPr>
    </a:lvl4pPr>
    <a:lvl5pPr marL="1165225" indent="663575" algn="l"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cey McCloy" initials="TM" lastIdx="16" clrIdx="0">
    <p:extLst>
      <p:ext uri="{19B8F6BF-5375-455C-9EA6-DF929625EA0E}">
        <p15:presenceInfo xmlns:p15="http://schemas.microsoft.com/office/powerpoint/2012/main" userId="S-1-5-21-668785502-4026559398-2686332405-2305" providerId="AD"/>
      </p:ext>
    </p:extLst>
  </p:cmAuthor>
  <p:cmAuthor id="2" name="Lori Perez" initials="LP" lastIdx="9" clrIdx="1">
    <p:extLst>
      <p:ext uri="{19B8F6BF-5375-455C-9EA6-DF929625EA0E}">
        <p15:presenceInfo xmlns:p15="http://schemas.microsoft.com/office/powerpoint/2012/main" userId="Lori Perez" providerId="None"/>
      </p:ext>
    </p:extLst>
  </p:cmAuthor>
  <p:cmAuthor id="3" name="Kristen Fisher" initials="KF" lastIdx="1" clrIdx="2">
    <p:extLst>
      <p:ext uri="{19B8F6BF-5375-455C-9EA6-DF929625EA0E}">
        <p15:presenceInfo xmlns:p15="http://schemas.microsoft.com/office/powerpoint/2012/main" userId="S-1-5-21-668785502-4026559398-2686332405-18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1562" autoAdjust="0"/>
  </p:normalViewPr>
  <p:slideViewPr>
    <p:cSldViewPr>
      <p:cViewPr varScale="1">
        <p:scale>
          <a:sx n="68" d="100"/>
          <a:sy n="68" d="100"/>
        </p:scale>
        <p:origin x="1386" y="66"/>
      </p:cViewPr>
      <p:guideLst>
        <p:guide orient="horz" pos="2160"/>
        <p:guide pos="2880"/>
      </p:guideLst>
    </p:cSldViewPr>
  </p:slideViewPr>
  <p:notesTextViewPr>
    <p:cViewPr>
      <p:scale>
        <a:sx n="1" d="1"/>
        <a:sy n="1" d="1"/>
      </p:scale>
      <p:origin x="0" y="0"/>
    </p:cViewPr>
  </p:notesTextViewPr>
  <p:sorterViewPr>
    <p:cViewPr>
      <p:scale>
        <a:sx n="160" d="100"/>
        <a:sy n="160" d="100"/>
      </p:scale>
      <p:origin x="0" y="-49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13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viewProps" Target="viewProps.xml"/><Relationship Id="rId8"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FEA6EDD-540B-453F-9B85-3005C430DAAF}" type="datetimeFigureOut">
              <a:rPr lang="en-US" smtClean="0"/>
              <a:t>10/17/2018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0AEC467-6128-422A-AA29-9FBF3C01FDD0}" type="slidenum">
              <a:rPr lang="en-US" smtClean="0"/>
              <a:t>‹#›</a:t>
            </a:fld>
            <a:endParaRPr lang="en-US"/>
          </a:p>
        </p:txBody>
      </p:sp>
    </p:spTree>
    <p:extLst>
      <p:ext uri="{BB962C8B-B14F-4D97-AF65-F5344CB8AC3E}">
        <p14:creationId xmlns:p14="http://schemas.microsoft.com/office/powerpoint/2010/main" val="2179559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Unions:</a:t>
            </a:r>
            <a:r>
              <a:rPr lang="en-US" baseline="0" dirty="0"/>
              <a:t> Benefits are the same, but cost share is different.</a:t>
            </a:r>
            <a:endParaRPr lang="en-US" dirty="0"/>
          </a:p>
        </p:txBody>
      </p:sp>
      <p:sp>
        <p:nvSpPr>
          <p:cNvPr id="4" name="Slide Number Placeholder 3"/>
          <p:cNvSpPr>
            <a:spLocks noGrp="1"/>
          </p:cNvSpPr>
          <p:nvPr>
            <p:ph type="sldNum" sz="quarter" idx="10"/>
          </p:nvPr>
        </p:nvSpPr>
        <p:spPr/>
        <p:txBody>
          <a:bodyPr/>
          <a:lstStyle/>
          <a:p>
            <a:fld id="{B60A46DF-CFBA-4A2B-9958-6F3A5A8CF43A}" type="slidenum">
              <a:rPr lang="en-US" smtClean="0"/>
              <a:t>1</a:t>
            </a:fld>
            <a:endParaRPr lang="en-US" dirty="0"/>
          </a:p>
        </p:txBody>
      </p:sp>
    </p:spTree>
    <p:extLst>
      <p:ext uri="{BB962C8B-B14F-4D97-AF65-F5344CB8AC3E}">
        <p14:creationId xmlns:p14="http://schemas.microsoft.com/office/powerpoint/2010/main" val="9702774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vmlDrawing" Target="../drawings/vmlDrawing4.vml"/><Relationship Id="rId5" Type="http://schemas.openxmlformats.org/officeDocument/2006/relationships/image" Target="../media/image8.emf"/><Relationship Id="rId4" Type="http://schemas.openxmlformats.org/officeDocument/2006/relationships/oleObject" Target="../embeddings/oleObject4.bin"/></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14.jpeg"/><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image" Target="../media/image14.jpe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oleObject2.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resent">
    <p:spTree>
      <p:nvGrpSpPr>
        <p:cNvPr id="1" name=""/>
        <p:cNvGrpSpPr/>
        <p:nvPr/>
      </p:nvGrpSpPr>
      <p:grpSpPr>
        <a:xfrm>
          <a:off x="0" y="0"/>
          <a:ext cx="0" cy="0"/>
          <a:chOff x="0" y="0"/>
          <a:chExt cx="0" cy="0"/>
        </a:xfrm>
      </p:grpSpPr>
      <p:sp>
        <p:nvSpPr>
          <p:cNvPr id="11" name="Rectangle 10"/>
          <p:cNvSpPr/>
          <p:nvPr/>
        </p:nvSpPr>
        <p:spPr bwMode="gray">
          <a:xfrm>
            <a:off x="-6350"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1463675"/>
            <a:endParaRPr lang="en-US" sz="1200" dirty="0">
              <a:solidFill>
                <a:srgbClr val="FFFFFF"/>
              </a:solidFill>
              <a:latin typeface="Arial"/>
              <a:cs typeface="+mn-cs"/>
            </a:endParaRPr>
          </a:p>
        </p:txBody>
      </p:sp>
      <p:sp>
        <p:nvSpPr>
          <p:cNvPr id="10" name="Rectangle 9"/>
          <p:cNvSpPr/>
          <p:nvPr/>
        </p:nvSpPr>
        <p:spPr bwMode="gray">
          <a:xfrm>
            <a:off x="0" y="0"/>
            <a:ext cx="9144000" cy="6858000"/>
          </a:xfrm>
          <a:prstGeom prst="rect">
            <a:avLst/>
          </a:prstGeom>
          <a:gradFill>
            <a:gsLst>
              <a:gs pos="0">
                <a:schemeClr val="accent2"/>
              </a:gs>
              <a:gs pos="100000">
                <a:srgbClr val="000000"/>
              </a:gs>
              <a:gs pos="76000">
                <a:schemeClr val="tx1"/>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1463675"/>
            <a:endParaRPr lang="en-US" sz="1200" dirty="0">
              <a:solidFill>
                <a:srgbClr val="FFFFFF"/>
              </a:solidFill>
              <a:latin typeface="Arial"/>
              <a:cs typeface="+mn-cs"/>
            </a:endParaRPr>
          </a:p>
        </p:txBody>
      </p:sp>
      <p:sp>
        <p:nvSpPr>
          <p:cNvPr id="5" name="Rectangle 4"/>
          <p:cNvSpPr/>
          <p:nvPr/>
        </p:nvSpPr>
        <p:spPr bwMode="gray">
          <a:xfrm>
            <a:off x="457200" y="2495062"/>
            <a:ext cx="8229600" cy="18288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1463675" fontAlgn="auto">
              <a:spcBef>
                <a:spcPts val="0"/>
              </a:spcBef>
              <a:spcAft>
                <a:spcPts val="0"/>
              </a:spcAft>
            </a:pPr>
            <a:endParaRPr lang="en-US" sz="1200" dirty="0">
              <a:solidFill>
                <a:srgbClr val="FFFFFF"/>
              </a:solidFill>
              <a:latin typeface="Arial"/>
              <a:cs typeface="+mn-cs"/>
            </a:endParaRPr>
          </a:p>
        </p:txBody>
      </p:sp>
      <p:sp>
        <p:nvSpPr>
          <p:cNvPr id="7" name="Text Placeholder 6"/>
          <p:cNvSpPr>
            <a:spLocks noGrp="1"/>
          </p:cNvSpPr>
          <p:nvPr>
            <p:ph type="body" sz="quarter" idx="11" hasCustomPrompt="1"/>
          </p:nvPr>
        </p:nvSpPr>
        <p:spPr>
          <a:xfrm>
            <a:off x="495300" y="2725947"/>
            <a:ext cx="8153400" cy="1521713"/>
          </a:xfrm>
        </p:spPr>
        <p:txBody>
          <a:bodyPr anchor="ctr"/>
          <a:lstStyle>
            <a:lvl1pPr marL="0" indent="0" algn="ctr">
              <a:lnSpc>
                <a:spcPts val="4200"/>
              </a:lnSpc>
              <a:buFontTx/>
              <a:buNone/>
              <a:defRPr sz="4000" b="1" cap="none" spc="0" baseline="0">
                <a:solidFill>
                  <a:schemeClr val="bg1"/>
                </a:solidFill>
              </a:defRPr>
            </a:lvl1pPr>
          </a:lstStyle>
          <a:p>
            <a:pPr lvl="0"/>
            <a:r>
              <a:rPr lang="en-US" dirty="0"/>
              <a:t>New PowerPoint Template</a:t>
            </a:r>
            <a:br>
              <a:rPr lang="en-US" dirty="0"/>
            </a:br>
            <a:r>
              <a:rPr lang="en-US" dirty="0"/>
              <a:t>for Evolent Health</a:t>
            </a:r>
          </a:p>
        </p:txBody>
      </p:sp>
      <p:sp>
        <p:nvSpPr>
          <p:cNvPr id="9" name="Text Placeholder 8"/>
          <p:cNvSpPr>
            <a:spLocks noGrp="1"/>
          </p:cNvSpPr>
          <p:nvPr>
            <p:ph type="body" sz="quarter" idx="12" hasCustomPrompt="1"/>
          </p:nvPr>
        </p:nvSpPr>
        <p:spPr>
          <a:xfrm>
            <a:off x="457200" y="5796951"/>
            <a:ext cx="8229600" cy="832450"/>
          </a:xfrm>
        </p:spPr>
        <p:txBody>
          <a:bodyPr/>
          <a:lstStyle>
            <a:lvl1pPr marL="0" indent="0" algn="ctr">
              <a:lnSpc>
                <a:spcPts val="1600"/>
              </a:lnSpc>
              <a:buNone/>
              <a:defRPr sz="1600" i="0" baseline="0">
                <a:solidFill>
                  <a:schemeClr val="bg1">
                    <a:lumMod val="95000"/>
                  </a:schemeClr>
                </a:solidFill>
              </a:defRPr>
            </a:lvl1pPr>
            <a:lvl5pPr marL="914400" indent="0">
              <a:buNone/>
              <a:defRPr/>
            </a:lvl5pPr>
          </a:lstStyle>
          <a:p>
            <a:pPr lvl="0"/>
            <a:r>
              <a:rPr lang="en-US" dirty="0"/>
              <a:t>Subtitle or date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1037" y="2183912"/>
            <a:ext cx="649225" cy="649225"/>
          </a:xfrm>
          <a:prstGeom prst="rect">
            <a:avLst/>
          </a:prstGeom>
        </p:spPr>
      </p:pic>
    </p:spTree>
    <p:extLst>
      <p:ext uri="{BB962C8B-B14F-4D97-AF65-F5344CB8AC3E}">
        <p14:creationId xmlns:p14="http://schemas.microsoft.com/office/powerpoint/2010/main" val="4120089828"/>
      </p:ext>
    </p:extLst>
  </p:cSld>
  <p:clrMapOvr>
    <a:masterClrMapping/>
  </p:clrMapOvr>
  <p:extLst mod="1">
    <p:ext uri="{DCECCB84-F9BA-43D5-87BE-67443E8EF086}">
      <p15:sldGuideLst xmlns:p15="http://schemas.microsoft.com/office/powerpoint/2012/main">
        <p15:guide id="1" orient="horz" pos="3888">
          <p15:clr>
            <a:srgbClr val="FBAE40"/>
          </p15:clr>
        </p15:guide>
        <p15:guide id="2" pos="2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2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Rectangle 7"/>
          <p:cNvSpPr/>
          <p:nvPr/>
        </p:nvSpPr>
        <p:spPr bwMode="gray">
          <a:xfrm>
            <a:off x="0"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1463675"/>
            <a:endParaRPr lang="en-US" sz="1200" dirty="0">
              <a:solidFill>
                <a:srgbClr val="FFFFFF"/>
              </a:solidFill>
              <a:latin typeface="Arial"/>
              <a:cs typeface="+mn-cs"/>
            </a:endParaRPr>
          </a:p>
        </p:txBody>
      </p:sp>
    </p:spTree>
    <p:extLst>
      <p:ext uri="{BB962C8B-B14F-4D97-AF65-F5344CB8AC3E}">
        <p14:creationId xmlns:p14="http://schemas.microsoft.com/office/powerpoint/2010/main" val="2081870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ck Cover">
    <p:spTree>
      <p:nvGrpSpPr>
        <p:cNvPr id="1" name=""/>
        <p:cNvGrpSpPr/>
        <p:nvPr/>
      </p:nvGrpSpPr>
      <p:grpSpPr>
        <a:xfrm>
          <a:off x="0" y="0"/>
          <a:ext cx="0" cy="0"/>
          <a:chOff x="0" y="0"/>
          <a:chExt cx="0" cy="0"/>
        </a:xfrm>
      </p:grpSpPr>
      <p:sp>
        <p:nvSpPr>
          <p:cNvPr id="2" name="Rectangle 1"/>
          <p:cNvSpPr/>
          <p:nvPr/>
        </p:nvSpPr>
        <p:spPr bwMode="gray">
          <a:xfrm>
            <a:off x="0" y="0"/>
            <a:ext cx="9144000" cy="370985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1463675"/>
            <a:endParaRPr lang="en-US" sz="1200" dirty="0">
              <a:solidFill>
                <a:srgbClr val="FFFFFF"/>
              </a:solidFill>
              <a:latin typeface="Arial"/>
              <a:cs typeface="+mn-cs"/>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66984"/>
          <a:stretch/>
        </p:blipFill>
        <p:spPr>
          <a:xfrm>
            <a:off x="0" y="-1"/>
            <a:ext cx="9144000" cy="5363249"/>
          </a:xfrm>
          <a:prstGeom prst="rect">
            <a:avLst/>
          </a:prstGeom>
        </p:spPr>
      </p:pic>
      <p:sp>
        <p:nvSpPr>
          <p:cNvPr id="4" name="Rectangle 3"/>
          <p:cNvSpPr/>
          <p:nvPr/>
        </p:nvSpPr>
        <p:spPr bwMode="gray">
          <a:xfrm>
            <a:off x="0" y="5199017"/>
            <a:ext cx="9144000" cy="165898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1463675"/>
            <a:endParaRPr lang="en-US" sz="1200" dirty="0">
              <a:solidFill>
                <a:srgbClr val="FFFFFF"/>
              </a:solidFill>
              <a:latin typeface="Arial"/>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287141" y="5671194"/>
            <a:ext cx="2369185" cy="702310"/>
          </a:xfrm>
          <a:prstGeom prst="rect">
            <a:avLst/>
          </a:prstGeom>
        </p:spPr>
      </p:pic>
      <p:sp>
        <p:nvSpPr>
          <p:cNvPr id="9" name="TextBox 8"/>
          <p:cNvSpPr txBox="1"/>
          <p:nvPr/>
        </p:nvSpPr>
        <p:spPr bwMode="gray">
          <a:xfrm>
            <a:off x="4962831" y="5745350"/>
            <a:ext cx="1993479" cy="553998"/>
          </a:xfrm>
          <a:prstGeom prst="rect">
            <a:avLst/>
          </a:prstGeom>
          <a:noFill/>
        </p:spPr>
        <p:txBody>
          <a:bodyPr wrap="square" lIns="45720" rIns="45720" rtlCol="0">
            <a:spAutoFit/>
          </a:bodyPr>
          <a:lstStyle/>
          <a:p>
            <a:pPr>
              <a:spcBef>
                <a:spcPts val="0"/>
              </a:spcBef>
            </a:pPr>
            <a:r>
              <a:rPr lang="en-US" sz="1000" dirty="0">
                <a:solidFill>
                  <a:srgbClr val="242D69"/>
                </a:solidFill>
                <a:latin typeface="Arial"/>
                <a:cs typeface="+mn-cs"/>
              </a:rPr>
              <a:t>800 N Glebe Rd, Suite 500</a:t>
            </a:r>
          </a:p>
          <a:p>
            <a:pPr>
              <a:spcBef>
                <a:spcPts val="0"/>
              </a:spcBef>
            </a:pPr>
            <a:r>
              <a:rPr lang="en-US" sz="1000" dirty="0">
                <a:solidFill>
                  <a:srgbClr val="242D69"/>
                </a:solidFill>
                <a:latin typeface="Arial"/>
                <a:cs typeface="+mn-cs"/>
              </a:rPr>
              <a:t>Arlington, VA 22203</a:t>
            </a:r>
          </a:p>
          <a:p>
            <a:pPr>
              <a:spcBef>
                <a:spcPts val="0"/>
              </a:spcBef>
            </a:pPr>
            <a:r>
              <a:rPr lang="en-US" sz="1000" dirty="0">
                <a:solidFill>
                  <a:srgbClr val="242D69"/>
                </a:solidFill>
                <a:latin typeface="Arial"/>
                <a:cs typeface="+mn-cs"/>
              </a:rPr>
              <a:t>evolenthealth.com</a:t>
            </a:r>
          </a:p>
        </p:txBody>
      </p:sp>
      <p:sp>
        <p:nvSpPr>
          <p:cNvPr id="13" name="Rectangle 12"/>
          <p:cNvSpPr/>
          <p:nvPr/>
        </p:nvSpPr>
        <p:spPr bwMode="gray">
          <a:xfrm>
            <a:off x="0" y="0"/>
            <a:ext cx="9144000" cy="5199017"/>
          </a:xfrm>
          <a:prstGeom prst="rect">
            <a:avLst/>
          </a:prstGeom>
          <a:gradFill>
            <a:gsLst>
              <a:gs pos="0">
                <a:schemeClr val="accent2">
                  <a:alpha val="85000"/>
                </a:schemeClr>
              </a:gs>
              <a:gs pos="100000">
                <a:srgbClr val="000000">
                  <a:alpha val="85000"/>
                </a:srgbClr>
              </a:gs>
              <a:gs pos="76000">
                <a:schemeClr val="tx1">
                  <a:alpha val="8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1463675"/>
            <a:endParaRPr lang="en-US" sz="1200" dirty="0">
              <a:solidFill>
                <a:srgbClr val="FFFFFF"/>
              </a:solidFill>
              <a:latin typeface="Arial"/>
              <a:cs typeface="+mn-cs"/>
            </a:endParaRPr>
          </a:p>
        </p:txBody>
      </p:sp>
    </p:spTree>
    <p:extLst>
      <p:ext uri="{BB962C8B-B14F-4D97-AF65-F5344CB8AC3E}">
        <p14:creationId xmlns:p14="http://schemas.microsoft.com/office/powerpoint/2010/main" val="841197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0" y="4"/>
            <a:ext cx="9139941" cy="6857999"/>
          </a:xfrm>
          <a:prstGeom prst="rect">
            <a:avLst/>
          </a:prstGeom>
        </p:spPr>
      </p:pic>
      <p:sp>
        <p:nvSpPr>
          <p:cNvPr id="2" name="Title 1"/>
          <p:cNvSpPr>
            <a:spLocks noGrp="1"/>
          </p:cNvSpPr>
          <p:nvPr>
            <p:ph type="ctrTitle"/>
          </p:nvPr>
        </p:nvSpPr>
        <p:spPr>
          <a:xfrm>
            <a:off x="599017" y="2786576"/>
            <a:ext cx="7772400" cy="790595"/>
          </a:xfrm>
        </p:spPr>
        <p:txBody>
          <a:bodyPr>
            <a:normAutofit/>
          </a:bodyPr>
          <a:lstStyle>
            <a:lvl1pPr>
              <a:defRPr sz="2025"/>
            </a:lvl1pPr>
          </a:lstStyle>
          <a:p>
            <a:r>
              <a:rPr lang="en-US"/>
              <a:t>Click to edit Master title style</a:t>
            </a:r>
            <a:endParaRPr lang="en-US" dirty="0"/>
          </a:p>
        </p:txBody>
      </p:sp>
      <p:sp>
        <p:nvSpPr>
          <p:cNvPr id="3" name="Subtitle 2"/>
          <p:cNvSpPr>
            <a:spLocks noGrp="1"/>
          </p:cNvSpPr>
          <p:nvPr>
            <p:ph type="subTitle" idx="1"/>
          </p:nvPr>
        </p:nvSpPr>
        <p:spPr>
          <a:xfrm>
            <a:off x="599019" y="3589864"/>
            <a:ext cx="7772399" cy="791645"/>
          </a:xfrm>
        </p:spPr>
        <p:txBody>
          <a:bodyPr anchor="t">
            <a:normAutofit/>
          </a:bodyPr>
          <a:lstStyle>
            <a:lvl1pPr marL="0" indent="0" algn="l">
              <a:buNone/>
              <a:defRPr sz="1350">
                <a:solidFill>
                  <a:srgbClr val="002664"/>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5366" y="2482842"/>
            <a:ext cx="2133600" cy="289978"/>
          </a:xfrm>
        </p:spPr>
        <p:txBody>
          <a:bodyPr anchor="t"/>
          <a:lstStyle>
            <a:lvl1pPr>
              <a:defRPr>
                <a:solidFill>
                  <a:srgbClr val="002664"/>
                </a:solidFill>
                <a:latin typeface="Arial"/>
                <a:cs typeface="Arial"/>
              </a:defRPr>
            </a:lvl1pPr>
          </a:lstStyle>
          <a:p>
            <a:fld id="{B167C379-000B-485C-A348-16B0547BC4AE}" type="datetime1">
              <a:rPr lang="en-US" smtClean="0"/>
              <a:pPr/>
              <a:t>10/17/2018</a:t>
            </a:fld>
            <a:endParaRPr lang="en-US" dirty="0"/>
          </a:p>
        </p:txBody>
      </p:sp>
      <p:sp>
        <p:nvSpPr>
          <p:cNvPr id="5" name="Footer Placeholder 4"/>
          <p:cNvSpPr>
            <a:spLocks noGrp="1"/>
          </p:cNvSpPr>
          <p:nvPr>
            <p:ph type="ftr" sz="quarter" idx="11"/>
          </p:nvPr>
        </p:nvSpPr>
        <p:spPr bwMode="white"/>
        <p:txBody>
          <a:bodyPr/>
          <a:lstStyle>
            <a:lvl1pPr>
              <a:defRPr b="0" i="0">
                <a:solidFill>
                  <a:srgbClr val="FFFFFF"/>
                </a:solidFill>
                <a:latin typeface="Arial"/>
                <a:cs typeface="Arial"/>
              </a:defRPr>
            </a:lvl1pPr>
          </a:lstStyle>
          <a:p>
            <a:r>
              <a:rPr lang="en-US" dirty="0"/>
              <a:t>For Broker Training Purposes Only - Do Not Distribute</a:t>
            </a:r>
          </a:p>
        </p:txBody>
      </p:sp>
      <p:sp>
        <p:nvSpPr>
          <p:cNvPr id="6" name="Slide Number Placeholder 5"/>
          <p:cNvSpPr>
            <a:spLocks noGrp="1"/>
          </p:cNvSpPr>
          <p:nvPr>
            <p:ph type="sldNum" sz="quarter" idx="12"/>
          </p:nvPr>
        </p:nvSpPr>
        <p:spPr bwMode="white"/>
        <p:txBody>
          <a:bodyPr/>
          <a:lstStyle>
            <a:lvl1pPr>
              <a:defRPr>
                <a:solidFill>
                  <a:schemeClr val="bg1"/>
                </a:solidFill>
              </a:defRPr>
            </a:lvl1pPr>
          </a:lstStyle>
          <a:p>
            <a:fld id="{2671AD6B-0A43-43EC-84D1-D16F526CE12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73820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4"/>
            <a:ext cx="8229600" cy="342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B8CC2D-39BB-432A-A5A4-8433920AB53B}" type="datetime1">
              <a:rPr lang="en-US" smtClean="0"/>
              <a:pPr/>
              <a:t>10/17/2018</a:t>
            </a:fld>
            <a:endParaRPr lang="en-US" dirty="0"/>
          </a:p>
        </p:txBody>
      </p:sp>
      <p:sp>
        <p:nvSpPr>
          <p:cNvPr id="5" name="Footer Placeholder 4"/>
          <p:cNvSpPr>
            <a:spLocks noGrp="1"/>
          </p:cNvSpPr>
          <p:nvPr>
            <p:ph type="ftr" sz="quarter" idx="11"/>
          </p:nvPr>
        </p:nvSpPr>
        <p:spPr/>
        <p:txBody>
          <a:bodyPr/>
          <a:lstStyle/>
          <a:p>
            <a:r>
              <a:rPr lang="en-US" dirty="0"/>
              <a:t>For Broker Training Purposes Only - Do Not Distribute</a:t>
            </a:r>
          </a:p>
        </p:txBody>
      </p:sp>
      <p:sp>
        <p:nvSpPr>
          <p:cNvPr id="6" name="Slide Number Placeholder 5"/>
          <p:cNvSpPr>
            <a:spLocks noGrp="1"/>
          </p:cNvSpPr>
          <p:nvPr>
            <p:ph type="sldNum" sz="quarter" idx="12"/>
          </p:nvPr>
        </p:nvSpPr>
        <p:spPr/>
        <p:txBody>
          <a:bodyPr/>
          <a:lstStyle/>
          <a:p>
            <a:fld id="{2671AD6B-0A43-43EC-84D1-D16F526CE12F}" type="slidenum">
              <a:rPr lang="en-US" smtClean="0"/>
              <a:pPr/>
              <a:t>‹#›</a:t>
            </a:fld>
            <a:endParaRPr lang="en-US" dirty="0"/>
          </a:p>
        </p:txBody>
      </p:sp>
    </p:spTree>
    <p:extLst>
      <p:ext uri="{BB962C8B-B14F-4D97-AF65-F5344CB8AC3E}">
        <p14:creationId xmlns:p14="http://schemas.microsoft.com/office/powerpoint/2010/main" val="1133373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919" y="3452478"/>
            <a:ext cx="8221566" cy="1362075"/>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452919" y="1952292"/>
            <a:ext cx="8221566" cy="1500187"/>
          </a:xfrm>
        </p:spPr>
        <p:txBody>
          <a:bodyPr anchor="b"/>
          <a:lstStyle>
            <a:lvl1pPr marL="0" indent="0">
              <a:buNone/>
              <a:defRPr sz="1125">
                <a:solidFill>
                  <a:schemeClr val="tx1">
                    <a:tint val="7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7A168D-CA6F-46F8-9DEA-17C08BE35BC2}" type="datetime1">
              <a:rPr lang="en-US" smtClean="0"/>
              <a:pPr/>
              <a:t>10/17/2018</a:t>
            </a:fld>
            <a:endParaRPr lang="en-US" dirty="0"/>
          </a:p>
        </p:txBody>
      </p:sp>
      <p:sp>
        <p:nvSpPr>
          <p:cNvPr id="5" name="Footer Placeholder 4"/>
          <p:cNvSpPr>
            <a:spLocks noGrp="1"/>
          </p:cNvSpPr>
          <p:nvPr>
            <p:ph type="ftr" sz="quarter" idx="11"/>
          </p:nvPr>
        </p:nvSpPr>
        <p:spPr/>
        <p:txBody>
          <a:bodyPr/>
          <a:lstStyle/>
          <a:p>
            <a:r>
              <a:rPr lang="en-US" dirty="0"/>
              <a:t>For Broker Training Purposes Only - Do Not Distribute</a:t>
            </a:r>
          </a:p>
        </p:txBody>
      </p:sp>
      <p:sp>
        <p:nvSpPr>
          <p:cNvPr id="6" name="Slide Number Placeholder 5"/>
          <p:cNvSpPr>
            <a:spLocks noGrp="1"/>
          </p:cNvSpPr>
          <p:nvPr>
            <p:ph type="sldNum" sz="quarter" idx="12"/>
          </p:nvPr>
        </p:nvSpPr>
        <p:spPr/>
        <p:txBody>
          <a:bodyPr/>
          <a:lstStyle/>
          <a:p>
            <a:fld id="{2671AD6B-0A43-43EC-84D1-D16F526CE12F}" type="slidenum">
              <a:rPr lang="en-US" smtClean="0"/>
              <a:pPr/>
              <a:t>‹#›</a:t>
            </a:fld>
            <a:endParaRPr lang="en-US" dirty="0"/>
          </a:p>
        </p:txBody>
      </p:sp>
    </p:spTree>
    <p:extLst>
      <p:ext uri="{BB962C8B-B14F-4D97-AF65-F5344CB8AC3E}">
        <p14:creationId xmlns:p14="http://schemas.microsoft.com/office/powerpoint/2010/main" val="4041845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3202709"/>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4"/>
            <a:ext cx="4038600" cy="3202709"/>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E46917-9B60-4826-B8F7-B042BDFD6CE2}" type="datetime1">
              <a:rPr lang="en-US" smtClean="0"/>
              <a:pPr/>
              <a:t>10/17/2018</a:t>
            </a:fld>
            <a:endParaRPr lang="en-US" dirty="0"/>
          </a:p>
        </p:txBody>
      </p:sp>
      <p:sp>
        <p:nvSpPr>
          <p:cNvPr id="6" name="Footer Placeholder 5"/>
          <p:cNvSpPr>
            <a:spLocks noGrp="1"/>
          </p:cNvSpPr>
          <p:nvPr>
            <p:ph type="ftr" sz="quarter" idx="11"/>
          </p:nvPr>
        </p:nvSpPr>
        <p:spPr/>
        <p:txBody>
          <a:bodyPr/>
          <a:lstStyle/>
          <a:p>
            <a:r>
              <a:rPr lang="en-US" dirty="0"/>
              <a:t>For Broker Training Purposes Only - Do Not Distribute</a:t>
            </a:r>
          </a:p>
        </p:txBody>
      </p:sp>
      <p:sp>
        <p:nvSpPr>
          <p:cNvPr id="7" name="Slide Number Placeholder 6"/>
          <p:cNvSpPr>
            <a:spLocks noGrp="1"/>
          </p:cNvSpPr>
          <p:nvPr>
            <p:ph type="sldNum" sz="quarter" idx="12"/>
          </p:nvPr>
        </p:nvSpPr>
        <p:spPr/>
        <p:txBody>
          <a:bodyPr/>
          <a:lstStyle/>
          <a:p>
            <a:fld id="{2671AD6B-0A43-43EC-84D1-D16F526CE12F}" type="slidenum">
              <a:rPr lang="en-US" smtClean="0"/>
              <a:pPr/>
              <a:t>‹#›</a:t>
            </a:fld>
            <a:endParaRPr lang="en-US" dirty="0"/>
          </a:p>
        </p:txBody>
      </p:sp>
    </p:spTree>
    <p:extLst>
      <p:ext uri="{BB962C8B-B14F-4D97-AF65-F5344CB8AC3E}">
        <p14:creationId xmlns:p14="http://schemas.microsoft.com/office/powerpoint/2010/main" val="827157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2628034"/>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2628034"/>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5B830A-904D-4C47-BE33-5E43AF469245}" type="datetime1">
              <a:rPr lang="en-US" smtClean="0"/>
              <a:pPr/>
              <a:t>10/17/2018</a:t>
            </a:fld>
            <a:endParaRPr lang="en-US" dirty="0"/>
          </a:p>
        </p:txBody>
      </p:sp>
      <p:sp>
        <p:nvSpPr>
          <p:cNvPr id="8" name="Footer Placeholder 7"/>
          <p:cNvSpPr>
            <a:spLocks noGrp="1"/>
          </p:cNvSpPr>
          <p:nvPr>
            <p:ph type="ftr" sz="quarter" idx="11"/>
          </p:nvPr>
        </p:nvSpPr>
        <p:spPr/>
        <p:txBody>
          <a:bodyPr/>
          <a:lstStyle/>
          <a:p>
            <a:r>
              <a:rPr lang="en-US" dirty="0"/>
              <a:t>For Broker Training Purposes Only - Do Not Distribute</a:t>
            </a:r>
          </a:p>
        </p:txBody>
      </p:sp>
      <p:sp>
        <p:nvSpPr>
          <p:cNvPr id="9" name="Slide Number Placeholder 8"/>
          <p:cNvSpPr>
            <a:spLocks noGrp="1"/>
          </p:cNvSpPr>
          <p:nvPr>
            <p:ph type="sldNum" sz="quarter" idx="12"/>
          </p:nvPr>
        </p:nvSpPr>
        <p:spPr/>
        <p:txBody>
          <a:bodyPr/>
          <a:lstStyle/>
          <a:p>
            <a:fld id="{2671AD6B-0A43-43EC-84D1-D16F526CE12F}" type="slidenum">
              <a:rPr lang="en-US" smtClean="0"/>
              <a:pPr/>
              <a:t>‹#›</a:t>
            </a:fld>
            <a:endParaRPr lang="en-US" dirty="0"/>
          </a:p>
        </p:txBody>
      </p:sp>
    </p:spTree>
    <p:extLst>
      <p:ext uri="{BB962C8B-B14F-4D97-AF65-F5344CB8AC3E}">
        <p14:creationId xmlns:p14="http://schemas.microsoft.com/office/powerpoint/2010/main" val="3230591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2D5D6E-66A5-485A-9DF9-83FDCC4C0FB0}" type="datetime1">
              <a:rPr lang="en-US" smtClean="0"/>
              <a:pPr/>
              <a:t>10/17/2018</a:t>
            </a:fld>
            <a:endParaRPr lang="en-US" dirty="0"/>
          </a:p>
        </p:txBody>
      </p:sp>
      <p:sp>
        <p:nvSpPr>
          <p:cNvPr id="4" name="Footer Placeholder 3"/>
          <p:cNvSpPr>
            <a:spLocks noGrp="1"/>
          </p:cNvSpPr>
          <p:nvPr>
            <p:ph type="ftr" sz="quarter" idx="11"/>
          </p:nvPr>
        </p:nvSpPr>
        <p:spPr/>
        <p:txBody>
          <a:bodyPr/>
          <a:lstStyle/>
          <a:p>
            <a:r>
              <a:rPr lang="en-US" dirty="0"/>
              <a:t>For Broker Training Purposes Only - Do Not Distribute</a:t>
            </a:r>
          </a:p>
        </p:txBody>
      </p:sp>
      <p:sp>
        <p:nvSpPr>
          <p:cNvPr id="5" name="Slide Number Placeholder 4"/>
          <p:cNvSpPr>
            <a:spLocks noGrp="1"/>
          </p:cNvSpPr>
          <p:nvPr>
            <p:ph type="sldNum" sz="quarter" idx="12"/>
          </p:nvPr>
        </p:nvSpPr>
        <p:spPr/>
        <p:txBody>
          <a:bodyPr/>
          <a:lstStyle/>
          <a:p>
            <a:fld id="{2671AD6B-0A43-43EC-84D1-D16F526CE12F}" type="slidenum">
              <a:rPr lang="en-US" smtClean="0"/>
              <a:pPr/>
              <a:t>‹#›</a:t>
            </a:fld>
            <a:endParaRPr lang="en-US" dirty="0"/>
          </a:p>
        </p:txBody>
      </p:sp>
    </p:spTree>
    <p:extLst>
      <p:ext uri="{BB962C8B-B14F-4D97-AF65-F5344CB8AC3E}">
        <p14:creationId xmlns:p14="http://schemas.microsoft.com/office/powerpoint/2010/main" val="42288612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C2FFF7-C3C2-4809-BB72-AE6EE661076C}" type="datetime1">
              <a:rPr lang="en-US" smtClean="0"/>
              <a:pPr/>
              <a:t>10/17/2018</a:t>
            </a:fld>
            <a:endParaRPr lang="en-US" dirty="0"/>
          </a:p>
        </p:txBody>
      </p:sp>
      <p:sp>
        <p:nvSpPr>
          <p:cNvPr id="3" name="Footer Placeholder 2"/>
          <p:cNvSpPr>
            <a:spLocks noGrp="1"/>
          </p:cNvSpPr>
          <p:nvPr>
            <p:ph type="ftr" sz="quarter" idx="11"/>
          </p:nvPr>
        </p:nvSpPr>
        <p:spPr/>
        <p:txBody>
          <a:bodyPr/>
          <a:lstStyle/>
          <a:p>
            <a:r>
              <a:rPr lang="en-US" dirty="0"/>
              <a:t>For Broker Training Purposes Only - Do Not Distribute</a:t>
            </a:r>
          </a:p>
        </p:txBody>
      </p:sp>
      <p:sp>
        <p:nvSpPr>
          <p:cNvPr id="4" name="Slide Number Placeholder 3"/>
          <p:cNvSpPr>
            <a:spLocks noGrp="1"/>
          </p:cNvSpPr>
          <p:nvPr>
            <p:ph type="sldNum" sz="quarter" idx="12"/>
          </p:nvPr>
        </p:nvSpPr>
        <p:spPr/>
        <p:txBody>
          <a:bodyPr/>
          <a:lstStyle/>
          <a:p>
            <a:fld id="{2671AD6B-0A43-43EC-84D1-D16F526CE12F}" type="slidenum">
              <a:rPr lang="en-US" smtClean="0"/>
              <a:pPr/>
              <a:t>‹#›</a:t>
            </a:fld>
            <a:endParaRPr lang="en-US" dirty="0"/>
          </a:p>
        </p:txBody>
      </p:sp>
    </p:spTree>
    <p:extLst>
      <p:ext uri="{BB962C8B-B14F-4D97-AF65-F5344CB8AC3E}">
        <p14:creationId xmlns:p14="http://schemas.microsoft.com/office/powerpoint/2010/main" val="3434099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050" y="273051"/>
            <a:ext cx="5111750" cy="4537556"/>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3367809"/>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p>
            <a:fld id="{F5548143-BC54-4936-BC6F-68DEB25E299F}" type="datetime1">
              <a:rPr lang="en-US" smtClean="0"/>
              <a:pPr/>
              <a:t>10/17/2018</a:t>
            </a:fld>
            <a:endParaRPr lang="en-US" dirty="0"/>
          </a:p>
        </p:txBody>
      </p:sp>
      <p:sp>
        <p:nvSpPr>
          <p:cNvPr id="6" name="Footer Placeholder 5"/>
          <p:cNvSpPr>
            <a:spLocks noGrp="1"/>
          </p:cNvSpPr>
          <p:nvPr>
            <p:ph type="ftr" sz="quarter" idx="11"/>
          </p:nvPr>
        </p:nvSpPr>
        <p:spPr/>
        <p:txBody>
          <a:bodyPr/>
          <a:lstStyle/>
          <a:p>
            <a:r>
              <a:rPr lang="en-US" dirty="0"/>
              <a:t>For Broker Training Purposes Only - Do Not Distribute</a:t>
            </a:r>
          </a:p>
        </p:txBody>
      </p:sp>
      <p:sp>
        <p:nvSpPr>
          <p:cNvPr id="7" name="Slide Number Placeholder 6"/>
          <p:cNvSpPr>
            <a:spLocks noGrp="1"/>
          </p:cNvSpPr>
          <p:nvPr>
            <p:ph type="sldNum" sz="quarter" idx="12"/>
          </p:nvPr>
        </p:nvSpPr>
        <p:spPr/>
        <p:txBody>
          <a:bodyPr/>
          <a:lstStyle/>
          <a:p>
            <a:fld id="{2671AD6B-0A43-43EC-84D1-D16F526CE12F}" type="slidenum">
              <a:rPr lang="en-US" smtClean="0"/>
              <a:pPr/>
              <a:t>‹#›</a:t>
            </a:fld>
            <a:endParaRPr lang="en-US" dirty="0"/>
          </a:p>
        </p:txBody>
      </p:sp>
    </p:spTree>
    <p:extLst>
      <p:ext uri="{BB962C8B-B14F-4D97-AF65-F5344CB8AC3E}">
        <p14:creationId xmlns:p14="http://schemas.microsoft.com/office/powerpoint/2010/main" val="1810192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rint">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516" t="5799" r="16350"/>
          <a:stretch/>
        </p:blipFill>
        <p:spPr>
          <a:xfrm>
            <a:off x="0" y="0"/>
            <a:ext cx="9144000" cy="6861428"/>
          </a:xfrm>
          <a:prstGeom prst="rect">
            <a:avLst/>
          </a:prstGeom>
        </p:spPr>
      </p:pic>
      <p:sp>
        <p:nvSpPr>
          <p:cNvPr id="5" name="Rectangle 4"/>
          <p:cNvSpPr/>
          <p:nvPr/>
        </p:nvSpPr>
        <p:spPr bwMode="gray">
          <a:xfrm>
            <a:off x="0" y="4135255"/>
            <a:ext cx="9144000" cy="1828800"/>
          </a:xfrm>
          <a:prstGeom prst="rect">
            <a:avLst/>
          </a:prstGeom>
          <a:solidFill>
            <a:schemeClr val="tx1">
              <a:alpha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1463675" fontAlgn="auto">
              <a:spcBef>
                <a:spcPts val="0"/>
              </a:spcBef>
              <a:spcAft>
                <a:spcPts val="0"/>
              </a:spcAft>
            </a:pPr>
            <a:endParaRPr lang="en-US" sz="1200" dirty="0">
              <a:solidFill>
                <a:srgbClr val="FFFFFF"/>
              </a:solidFill>
              <a:latin typeface="Arial"/>
              <a:cs typeface="+mn-cs"/>
            </a:endParaRPr>
          </a:p>
        </p:txBody>
      </p:sp>
      <p:sp>
        <p:nvSpPr>
          <p:cNvPr id="7" name="Text Placeholder 6"/>
          <p:cNvSpPr>
            <a:spLocks noGrp="1"/>
          </p:cNvSpPr>
          <p:nvPr>
            <p:ph type="body" sz="quarter" idx="11" hasCustomPrompt="1"/>
          </p:nvPr>
        </p:nvSpPr>
        <p:spPr>
          <a:xfrm>
            <a:off x="495300" y="4366140"/>
            <a:ext cx="8153400" cy="1521713"/>
          </a:xfrm>
        </p:spPr>
        <p:txBody>
          <a:bodyPr anchor="ctr"/>
          <a:lstStyle>
            <a:lvl1pPr marL="0" indent="0" algn="ctr">
              <a:lnSpc>
                <a:spcPts val="4200"/>
              </a:lnSpc>
              <a:buFontTx/>
              <a:buNone/>
              <a:defRPr sz="4000" b="1" cap="none" spc="0" baseline="0">
                <a:solidFill>
                  <a:schemeClr val="bg1"/>
                </a:solidFill>
              </a:defRPr>
            </a:lvl1pPr>
          </a:lstStyle>
          <a:p>
            <a:pPr lvl="0"/>
            <a:r>
              <a:rPr lang="en-US" dirty="0"/>
              <a:t>New PowerPoint Template</a:t>
            </a:r>
            <a:br>
              <a:rPr lang="en-US" dirty="0"/>
            </a:br>
            <a:r>
              <a:rPr lang="en-US" dirty="0"/>
              <a:t>for Evolent Health</a:t>
            </a:r>
          </a:p>
        </p:txBody>
      </p:sp>
      <p:sp>
        <p:nvSpPr>
          <p:cNvPr id="9" name="Text Placeholder 8"/>
          <p:cNvSpPr>
            <a:spLocks noGrp="1"/>
          </p:cNvSpPr>
          <p:nvPr>
            <p:ph type="body" sz="quarter" idx="12" hasCustomPrompt="1"/>
          </p:nvPr>
        </p:nvSpPr>
        <p:spPr>
          <a:xfrm>
            <a:off x="457200" y="6196083"/>
            <a:ext cx="8229600" cy="433317"/>
          </a:xfrm>
        </p:spPr>
        <p:txBody>
          <a:bodyPr/>
          <a:lstStyle>
            <a:lvl1pPr marL="0" indent="0" algn="ctr">
              <a:lnSpc>
                <a:spcPts val="1600"/>
              </a:lnSpc>
              <a:buNone/>
              <a:defRPr sz="1600" i="0" baseline="0">
                <a:solidFill>
                  <a:schemeClr val="tx1"/>
                </a:solidFill>
              </a:defRPr>
            </a:lvl1pPr>
            <a:lvl5pPr marL="914400" indent="0">
              <a:buNone/>
              <a:defRPr/>
            </a:lvl5pPr>
          </a:lstStyle>
          <a:p>
            <a:pPr lvl="0"/>
            <a:r>
              <a:rPr lang="en-US" dirty="0"/>
              <a:t>Subtitle or date</a:t>
            </a:r>
          </a:p>
        </p:txBody>
      </p:sp>
    </p:spTree>
    <p:extLst>
      <p:ext uri="{BB962C8B-B14F-4D97-AF65-F5344CB8AC3E}">
        <p14:creationId xmlns:p14="http://schemas.microsoft.com/office/powerpoint/2010/main" val="679579611"/>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712" y="4000116"/>
            <a:ext cx="8221470" cy="566738"/>
          </a:xfrm>
        </p:spPr>
        <p:txBody>
          <a:bodyPr anchor="b"/>
          <a:lstStyle>
            <a:lvl1pPr algn="l">
              <a:defRPr sz="1125" b="1"/>
            </a:lvl1pPr>
          </a:lstStyle>
          <a:p>
            <a:r>
              <a:rPr lang="en-US"/>
              <a:t>Click to edit Master title style</a:t>
            </a:r>
            <a:endParaRPr lang="en-US" dirty="0"/>
          </a:p>
        </p:txBody>
      </p:sp>
      <p:sp>
        <p:nvSpPr>
          <p:cNvPr id="3" name="Picture Placeholder 2"/>
          <p:cNvSpPr>
            <a:spLocks noGrp="1"/>
          </p:cNvSpPr>
          <p:nvPr>
            <p:ph type="pic" idx="1"/>
          </p:nvPr>
        </p:nvSpPr>
        <p:spPr>
          <a:xfrm>
            <a:off x="460712" y="612779"/>
            <a:ext cx="8221470" cy="327419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dirty="0"/>
              <a:t>Click icon to add picture</a:t>
            </a:r>
          </a:p>
        </p:txBody>
      </p:sp>
      <p:sp>
        <p:nvSpPr>
          <p:cNvPr id="4" name="Text Placeholder 3"/>
          <p:cNvSpPr>
            <a:spLocks noGrp="1"/>
          </p:cNvSpPr>
          <p:nvPr>
            <p:ph type="body" sz="half" idx="2"/>
          </p:nvPr>
        </p:nvSpPr>
        <p:spPr>
          <a:xfrm>
            <a:off x="460712" y="4566858"/>
            <a:ext cx="8221470" cy="459267"/>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p>
            <a:fld id="{9B3D222F-7CC9-4ABB-9F9A-92793CE5C1E5}" type="datetime1">
              <a:rPr lang="en-US" smtClean="0"/>
              <a:pPr/>
              <a:t>10/17/2018</a:t>
            </a:fld>
            <a:endParaRPr lang="en-US" dirty="0"/>
          </a:p>
        </p:txBody>
      </p:sp>
      <p:sp>
        <p:nvSpPr>
          <p:cNvPr id="6" name="Footer Placeholder 5"/>
          <p:cNvSpPr>
            <a:spLocks noGrp="1"/>
          </p:cNvSpPr>
          <p:nvPr>
            <p:ph type="ftr" sz="quarter" idx="11"/>
          </p:nvPr>
        </p:nvSpPr>
        <p:spPr/>
        <p:txBody>
          <a:bodyPr/>
          <a:lstStyle/>
          <a:p>
            <a:r>
              <a:rPr lang="en-US" dirty="0"/>
              <a:t>For Broker Training Purposes Only - Do Not Distribute</a:t>
            </a:r>
          </a:p>
        </p:txBody>
      </p:sp>
      <p:sp>
        <p:nvSpPr>
          <p:cNvPr id="7" name="Slide Number Placeholder 6"/>
          <p:cNvSpPr>
            <a:spLocks noGrp="1"/>
          </p:cNvSpPr>
          <p:nvPr>
            <p:ph type="sldNum" sz="quarter" idx="12"/>
          </p:nvPr>
        </p:nvSpPr>
        <p:spPr/>
        <p:txBody>
          <a:bodyPr/>
          <a:lstStyle/>
          <a:p>
            <a:fld id="{2671AD6B-0A43-43EC-84D1-D16F526CE12F}" type="slidenum">
              <a:rPr lang="en-US" smtClean="0"/>
              <a:pPr/>
              <a:t>‹#›</a:t>
            </a:fld>
            <a:endParaRPr lang="en-US" dirty="0"/>
          </a:p>
        </p:txBody>
      </p:sp>
    </p:spTree>
    <p:extLst>
      <p:ext uri="{BB962C8B-B14F-4D97-AF65-F5344CB8AC3E}">
        <p14:creationId xmlns:p14="http://schemas.microsoft.com/office/powerpoint/2010/main" val="1024262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4"/>
            <a:ext cx="8229600" cy="32027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DB4AC0-5404-4AE5-BF5E-B6D776E27629}" type="datetime1">
              <a:rPr lang="en-US" smtClean="0"/>
              <a:pPr/>
              <a:t>10/17/2018</a:t>
            </a:fld>
            <a:endParaRPr lang="en-US" dirty="0"/>
          </a:p>
        </p:txBody>
      </p:sp>
      <p:sp>
        <p:nvSpPr>
          <p:cNvPr id="5" name="Footer Placeholder 4"/>
          <p:cNvSpPr>
            <a:spLocks noGrp="1"/>
          </p:cNvSpPr>
          <p:nvPr>
            <p:ph type="ftr" sz="quarter" idx="11"/>
          </p:nvPr>
        </p:nvSpPr>
        <p:spPr/>
        <p:txBody>
          <a:bodyPr/>
          <a:lstStyle/>
          <a:p>
            <a:r>
              <a:rPr lang="en-US" dirty="0"/>
              <a:t>For Broker Training Purposes Only - Do Not Distribute</a:t>
            </a:r>
          </a:p>
        </p:txBody>
      </p:sp>
      <p:sp>
        <p:nvSpPr>
          <p:cNvPr id="6" name="Slide Number Placeholder 5"/>
          <p:cNvSpPr>
            <a:spLocks noGrp="1"/>
          </p:cNvSpPr>
          <p:nvPr>
            <p:ph type="sldNum" sz="quarter" idx="12"/>
          </p:nvPr>
        </p:nvSpPr>
        <p:spPr/>
        <p:txBody>
          <a:bodyPr/>
          <a:lstStyle/>
          <a:p>
            <a:fld id="{2671AD6B-0A43-43EC-84D1-D16F526CE12F}" type="slidenum">
              <a:rPr lang="en-US" smtClean="0"/>
              <a:pPr/>
              <a:t>‹#›</a:t>
            </a:fld>
            <a:endParaRPr lang="en-US" dirty="0"/>
          </a:p>
        </p:txBody>
      </p:sp>
    </p:spTree>
    <p:extLst>
      <p:ext uri="{BB962C8B-B14F-4D97-AF65-F5344CB8AC3E}">
        <p14:creationId xmlns:p14="http://schemas.microsoft.com/office/powerpoint/2010/main" val="32663515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53596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453596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824C3-DA33-45FC-9AF2-0D7817694FEC}" type="datetime1">
              <a:rPr lang="en-US" smtClean="0"/>
              <a:pPr/>
              <a:t>10/17/2018</a:t>
            </a:fld>
            <a:endParaRPr lang="en-US" dirty="0"/>
          </a:p>
        </p:txBody>
      </p:sp>
      <p:sp>
        <p:nvSpPr>
          <p:cNvPr id="5" name="Footer Placeholder 4"/>
          <p:cNvSpPr>
            <a:spLocks noGrp="1"/>
          </p:cNvSpPr>
          <p:nvPr>
            <p:ph type="ftr" sz="quarter" idx="11"/>
          </p:nvPr>
        </p:nvSpPr>
        <p:spPr/>
        <p:txBody>
          <a:bodyPr/>
          <a:lstStyle/>
          <a:p>
            <a:r>
              <a:rPr lang="en-US" dirty="0"/>
              <a:t>For Broker Training Purposes Only - Do Not Distribute</a:t>
            </a:r>
          </a:p>
        </p:txBody>
      </p:sp>
      <p:sp>
        <p:nvSpPr>
          <p:cNvPr id="6" name="Slide Number Placeholder 5"/>
          <p:cNvSpPr>
            <a:spLocks noGrp="1"/>
          </p:cNvSpPr>
          <p:nvPr>
            <p:ph type="sldNum" sz="quarter" idx="12"/>
          </p:nvPr>
        </p:nvSpPr>
        <p:spPr/>
        <p:txBody>
          <a:bodyPr/>
          <a:lstStyle/>
          <a:p>
            <a:fld id="{2671AD6B-0A43-43EC-84D1-D16F526CE12F}" type="slidenum">
              <a:rPr lang="en-US" smtClean="0"/>
              <a:pPr/>
              <a:t>‹#›</a:t>
            </a:fld>
            <a:endParaRPr lang="en-US" dirty="0"/>
          </a:p>
        </p:txBody>
      </p:sp>
    </p:spTree>
    <p:extLst>
      <p:ext uri="{BB962C8B-B14F-4D97-AF65-F5344CB8AC3E}">
        <p14:creationId xmlns:p14="http://schemas.microsoft.com/office/powerpoint/2010/main" val="27232070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One content">
    <p:spTree>
      <p:nvGrpSpPr>
        <p:cNvPr id="1" name=""/>
        <p:cNvGrpSpPr/>
        <p:nvPr/>
      </p:nvGrpSpPr>
      <p:grpSpPr>
        <a:xfrm>
          <a:off x="0" y="0"/>
          <a:ext cx="0" cy="0"/>
          <a:chOff x="0" y="0"/>
          <a:chExt cx="0" cy="0"/>
        </a:xfrm>
      </p:grpSpPr>
      <p:sp>
        <p:nvSpPr>
          <p:cNvPr id="4" name="Text Placeholder 9"/>
          <p:cNvSpPr>
            <a:spLocks noGrp="1"/>
          </p:cNvSpPr>
          <p:nvPr>
            <p:ph idx="1"/>
          </p:nvPr>
        </p:nvSpPr>
        <p:spPr bwMode="gray">
          <a:xfrm>
            <a:off x="457200" y="1219200"/>
            <a:ext cx="8229600" cy="4953000"/>
          </a:xfrm>
          <a:prstGeom prst="rect">
            <a:avLst/>
          </a:prstGeom>
        </p:spPr>
        <p:txBody>
          <a:bodyPr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5"/>
          <p:cNvSpPr>
            <a:spLocks noGrp="1"/>
          </p:cNvSpPr>
          <p:nvPr>
            <p:ph type="body" sz="quarter" idx="10"/>
          </p:nvPr>
        </p:nvSpPr>
        <p:spPr>
          <a:xfrm>
            <a:off x="5381626" y="5991227"/>
            <a:ext cx="3305175" cy="257175"/>
          </a:xfrm>
        </p:spPr>
        <p:txBody>
          <a:bodyPr lIns="0" rIns="0" anchor="b"/>
          <a:lstStyle>
            <a:lvl1pPr marL="0" indent="0" algn="r">
              <a:buNone/>
              <a:defRPr sz="600">
                <a:solidFill>
                  <a:schemeClr val="tx2"/>
                </a:solidFill>
              </a:defRPr>
            </a:lvl1pPr>
          </a:lstStyle>
          <a:p>
            <a:pPr lvl="0"/>
            <a:r>
              <a:rPr lang="en-US"/>
              <a:t>Click to edit Master text styles</a:t>
            </a:r>
          </a:p>
        </p:txBody>
      </p:sp>
      <p:sp>
        <p:nvSpPr>
          <p:cNvPr id="7" name="Title 6"/>
          <p:cNvSpPr>
            <a:spLocks noGrp="1"/>
          </p:cNvSpPr>
          <p:nvPr>
            <p:ph type="title"/>
          </p:nvPr>
        </p:nvSpPr>
        <p:spPr/>
        <p:txBody>
          <a:bodyPr/>
          <a:lstStyle>
            <a:lvl1pPr>
              <a:defRPr/>
            </a:lvl1pPr>
          </a:lstStyle>
          <a:p>
            <a:r>
              <a:rPr lang="en-US"/>
              <a:t>Click to edit Master title style</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96AF398C-5EEE-4642-8123-81227DF91177}" type="slidenum">
              <a:rPr lang="en-US"/>
              <a:pPr>
                <a:defRPr/>
              </a:pPr>
              <a:t>‹#›</a:t>
            </a:fld>
            <a:endParaRPr lang="en-US" dirty="0"/>
          </a:p>
        </p:txBody>
      </p:sp>
    </p:spTree>
    <p:extLst>
      <p:ext uri="{BB962C8B-B14F-4D97-AF65-F5344CB8AC3E}">
        <p14:creationId xmlns:p14="http://schemas.microsoft.com/office/powerpoint/2010/main" val="225389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Slide Present">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495300" y="2725949"/>
            <a:ext cx="8153400" cy="1521713"/>
          </a:xfrm>
        </p:spPr>
        <p:txBody>
          <a:bodyPr anchor="ctr"/>
          <a:lstStyle>
            <a:lvl1pPr marL="0" indent="0" algn="ctr">
              <a:lnSpc>
                <a:spcPts val="3150"/>
              </a:lnSpc>
              <a:buFontTx/>
              <a:buNone/>
              <a:defRPr sz="3000" b="1" cap="none" spc="0" baseline="0">
                <a:solidFill>
                  <a:schemeClr val="bg1"/>
                </a:solidFill>
              </a:defRPr>
            </a:lvl1pPr>
          </a:lstStyle>
          <a:p>
            <a:pPr lvl="0"/>
            <a:r>
              <a:rPr lang="en-US" dirty="0"/>
              <a:t>New PowerPoint Template</a:t>
            </a:r>
            <a:br>
              <a:rPr lang="en-US" dirty="0"/>
            </a:br>
            <a:r>
              <a:rPr lang="en-US" dirty="0"/>
              <a:t>for Evolent Health</a:t>
            </a:r>
          </a:p>
        </p:txBody>
      </p:sp>
      <p:sp>
        <p:nvSpPr>
          <p:cNvPr id="9" name="Text Placeholder 8"/>
          <p:cNvSpPr>
            <a:spLocks noGrp="1"/>
          </p:cNvSpPr>
          <p:nvPr>
            <p:ph type="body" sz="quarter" idx="12" hasCustomPrompt="1"/>
          </p:nvPr>
        </p:nvSpPr>
        <p:spPr>
          <a:xfrm>
            <a:off x="457200" y="5796951"/>
            <a:ext cx="8229600" cy="832450"/>
          </a:xfrm>
        </p:spPr>
        <p:txBody>
          <a:bodyPr/>
          <a:lstStyle>
            <a:lvl1pPr marL="0" indent="0" algn="ctr">
              <a:lnSpc>
                <a:spcPts val="1200"/>
              </a:lnSpc>
              <a:buNone/>
              <a:defRPr sz="1200" i="0" baseline="0">
                <a:solidFill>
                  <a:schemeClr val="bg1">
                    <a:lumMod val="95000"/>
                  </a:schemeClr>
                </a:solidFill>
              </a:defRPr>
            </a:lvl1pPr>
            <a:lvl5pPr marL="685800" indent="0">
              <a:buNone/>
              <a:defRPr/>
            </a:lvl5pPr>
          </a:lstStyle>
          <a:p>
            <a:pPr lvl="0"/>
            <a:r>
              <a:rPr lang="en-US" dirty="0"/>
              <a:t>Subtitle or date</a:t>
            </a:r>
          </a:p>
        </p:txBody>
      </p:sp>
    </p:spTree>
    <p:extLst>
      <p:ext uri="{BB962C8B-B14F-4D97-AF65-F5344CB8AC3E}">
        <p14:creationId xmlns:p14="http://schemas.microsoft.com/office/powerpoint/2010/main" val="3339297498"/>
      </p:ext>
    </p:extLst>
  </p:cSld>
  <p:clrMapOvr>
    <a:masterClrMapping/>
  </p:clrMapOvr>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ubtitle and two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517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2"/>
                        <a:ext cx="1587" cy="1587"/>
                      </a:xfrm>
                      <a:prstGeom prst="rect">
                        <a:avLst/>
                      </a:prstGeom>
                    </p:spPr>
                  </p:pic>
                </p:oleObj>
              </mc:Fallback>
            </mc:AlternateContent>
          </a:graphicData>
        </a:graphic>
      </p:graphicFrame>
      <p:sp>
        <p:nvSpPr>
          <p:cNvPr id="4" name="Text Placeholder 9"/>
          <p:cNvSpPr>
            <a:spLocks noGrp="1"/>
          </p:cNvSpPr>
          <p:nvPr>
            <p:ph idx="1" hasCustomPrompt="1"/>
          </p:nvPr>
        </p:nvSpPr>
        <p:spPr bwMode="gray">
          <a:xfrm>
            <a:off x="459971" y="1787237"/>
            <a:ext cx="3931920" cy="4389120"/>
          </a:xfrm>
          <a:prstGeom prst="rect">
            <a:avLst/>
          </a:prstGeom>
        </p:spPr>
        <p:txBody>
          <a:bodyPr vert="horz" wrap="square" lIns="45720" tIns="45720" rIns="45720" bIns="45720" rtlCol="0">
            <a:noAutofit/>
          </a:bodyPr>
          <a:lstStyle/>
          <a:p>
            <a:pPr lvl="0"/>
            <a:r>
              <a:rPr lang="en-US" dirty="0"/>
              <a:t>Bullets Arial 20pt regular</a:t>
            </a:r>
          </a:p>
          <a:p>
            <a:pPr lvl="1"/>
            <a:r>
              <a:rPr lang="en-US" dirty="0"/>
              <a:t>Second level</a:t>
            </a:r>
          </a:p>
          <a:p>
            <a:pPr lvl="2"/>
            <a:r>
              <a:rPr lang="en-US" dirty="0"/>
              <a:t>Third level</a:t>
            </a:r>
          </a:p>
          <a:p>
            <a:pPr lvl="3"/>
            <a:r>
              <a:rPr lang="en-US" dirty="0"/>
              <a:t>Fourth level</a:t>
            </a:r>
          </a:p>
        </p:txBody>
      </p:sp>
      <p:sp>
        <p:nvSpPr>
          <p:cNvPr id="6" name="Text Placeholder 9"/>
          <p:cNvSpPr>
            <a:spLocks noGrp="1"/>
          </p:cNvSpPr>
          <p:nvPr>
            <p:ph idx="10" hasCustomPrompt="1"/>
          </p:nvPr>
        </p:nvSpPr>
        <p:spPr bwMode="gray">
          <a:xfrm>
            <a:off x="4752114" y="1783484"/>
            <a:ext cx="3931920" cy="4389120"/>
          </a:xfrm>
          <a:prstGeom prst="rect">
            <a:avLst/>
          </a:prstGeom>
        </p:spPr>
        <p:txBody>
          <a:bodyPr vert="horz" wrap="square" lIns="45720" tIns="45720" rIns="45720" bIns="45720" rtlCol="0">
            <a:noAutofit/>
          </a:bodyPr>
          <a:lstStyle/>
          <a:p>
            <a:pPr lvl="0"/>
            <a:r>
              <a:rPr lang="en-US" dirty="0"/>
              <a:t>Bullets Arial 20pt regular</a:t>
            </a:r>
          </a:p>
          <a:p>
            <a:pPr lvl="1"/>
            <a:r>
              <a:rPr lang="en-US" dirty="0"/>
              <a:t>Second level</a:t>
            </a:r>
          </a:p>
          <a:p>
            <a:pPr lvl="2"/>
            <a:r>
              <a:rPr lang="en-US" dirty="0"/>
              <a:t>Third level</a:t>
            </a:r>
          </a:p>
          <a:p>
            <a:pPr lvl="3"/>
            <a:r>
              <a:rPr lang="en-US" dirty="0"/>
              <a:t>Fourth level</a:t>
            </a:r>
          </a:p>
        </p:txBody>
      </p:sp>
      <p:sp>
        <p:nvSpPr>
          <p:cNvPr id="12" name="Text Placeholder 8"/>
          <p:cNvSpPr>
            <a:spLocks noGrp="1"/>
          </p:cNvSpPr>
          <p:nvPr>
            <p:ph type="body" sz="quarter" idx="12" hasCustomPrompt="1"/>
          </p:nvPr>
        </p:nvSpPr>
        <p:spPr>
          <a:xfrm>
            <a:off x="457202" y="1066800"/>
            <a:ext cx="3934691" cy="636588"/>
          </a:xfrm>
        </p:spPr>
        <p:txBody>
          <a:bodyPr anchor="ctr" anchorCtr="0"/>
          <a:lstStyle>
            <a:lvl1pPr marL="0" indent="0">
              <a:buNone/>
              <a:defRPr sz="900" b="0">
                <a:solidFill>
                  <a:schemeClr val="tx2"/>
                </a:solidFill>
              </a:defRPr>
            </a:lvl1pPr>
          </a:lstStyle>
          <a:p>
            <a:pPr lvl="0"/>
            <a:r>
              <a:rPr lang="en-US" dirty="0"/>
              <a:t>Subtitles in sentence case</a:t>
            </a:r>
          </a:p>
        </p:txBody>
      </p:sp>
      <p:sp>
        <p:nvSpPr>
          <p:cNvPr id="13" name="Text Placeholder 8"/>
          <p:cNvSpPr>
            <a:spLocks noGrp="1"/>
          </p:cNvSpPr>
          <p:nvPr>
            <p:ph type="body" sz="quarter" idx="15" hasCustomPrompt="1"/>
          </p:nvPr>
        </p:nvSpPr>
        <p:spPr>
          <a:xfrm>
            <a:off x="4757306" y="1066800"/>
            <a:ext cx="3934691" cy="636588"/>
          </a:xfrm>
        </p:spPr>
        <p:txBody>
          <a:bodyPr anchor="ctr" anchorCtr="0"/>
          <a:lstStyle>
            <a:lvl1pPr marL="0" indent="0">
              <a:buNone/>
              <a:defRPr sz="900" b="0">
                <a:solidFill>
                  <a:schemeClr val="tx2"/>
                </a:solidFill>
              </a:defRPr>
            </a:lvl1pPr>
          </a:lstStyle>
          <a:p>
            <a:pPr lvl="0"/>
            <a:r>
              <a:rPr lang="en-US" dirty="0"/>
              <a:t>Subtitles in sentence case</a:t>
            </a:r>
          </a:p>
        </p:txBody>
      </p:sp>
      <p:sp>
        <p:nvSpPr>
          <p:cNvPr id="9" name="Text Placeholder 5"/>
          <p:cNvSpPr>
            <a:spLocks noGrp="1"/>
          </p:cNvSpPr>
          <p:nvPr>
            <p:ph type="body" sz="quarter" idx="16" hasCustomPrompt="1"/>
          </p:nvPr>
        </p:nvSpPr>
        <p:spPr>
          <a:xfrm>
            <a:off x="5381627" y="5991229"/>
            <a:ext cx="3305175" cy="257175"/>
          </a:xfrm>
        </p:spPr>
        <p:txBody>
          <a:bodyPr lIns="0" rIns="0" anchor="b" anchorCtr="0"/>
          <a:lstStyle>
            <a:lvl1pPr marL="0" indent="0" algn="r">
              <a:buNone/>
              <a:defRPr sz="450">
                <a:solidFill>
                  <a:schemeClr val="tx2"/>
                </a:solidFill>
              </a:defRPr>
            </a:lvl1pPr>
          </a:lstStyle>
          <a:p>
            <a:pPr lvl="0"/>
            <a:r>
              <a:rPr lang="en-US" dirty="0"/>
              <a:t>Source: 8pt gray</a:t>
            </a:r>
          </a:p>
        </p:txBody>
      </p:sp>
      <p:sp>
        <p:nvSpPr>
          <p:cNvPr id="10" name="Title 9"/>
          <p:cNvSpPr>
            <a:spLocks noGrp="1"/>
          </p:cNvSpPr>
          <p:nvPr>
            <p:ph type="title" hasCustomPrompt="1"/>
          </p:nvPr>
        </p:nvSpPr>
        <p:spPr/>
        <p:txBody>
          <a:bodyPr/>
          <a:lstStyle>
            <a:lvl1pPr>
              <a:defRPr/>
            </a:lvl1pPr>
          </a:lstStyle>
          <a:p>
            <a:r>
              <a:rPr lang="en-US" dirty="0"/>
              <a:t>Slide Titles in Title Case</a:t>
            </a:r>
          </a:p>
        </p:txBody>
      </p:sp>
    </p:spTree>
    <p:extLst>
      <p:ext uri="{BB962C8B-B14F-4D97-AF65-F5344CB8AC3E}">
        <p14:creationId xmlns:p14="http://schemas.microsoft.com/office/powerpoint/2010/main" val="30484165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2664"/>
        </a:solidFill>
        <a:effectLst/>
      </p:bgPr>
    </p:bg>
    <p:spTree>
      <p:nvGrpSpPr>
        <p:cNvPr id="1" name=""/>
        <p:cNvGrpSpPr/>
        <p:nvPr/>
      </p:nvGrpSpPr>
      <p:grpSpPr>
        <a:xfrm>
          <a:off x="0" y="0"/>
          <a:ext cx="0" cy="0"/>
          <a:chOff x="0" y="0"/>
          <a:chExt cx="0" cy="0"/>
        </a:xfrm>
      </p:grpSpPr>
      <p:pic>
        <p:nvPicPr>
          <p:cNvPr id="8" name="Picture 7" descr="MSH-03.jpg"/>
          <p:cNvPicPr>
            <a:picLocks noChangeAspect="1"/>
          </p:cNvPicPr>
          <p:nvPr/>
        </p:nvPicPr>
        <p:blipFill>
          <a:blip r:embed="rId2"/>
          <a:stretch>
            <a:fillRect/>
          </a:stretch>
        </p:blipFill>
        <p:spPr>
          <a:xfrm>
            <a:off x="2028" y="0"/>
            <a:ext cx="9139943" cy="6858000"/>
          </a:xfrm>
          <a:prstGeom prst="rect">
            <a:avLst/>
          </a:prstGeom>
        </p:spPr>
      </p:pic>
      <p:sp>
        <p:nvSpPr>
          <p:cNvPr id="2" name="Title 1"/>
          <p:cNvSpPr>
            <a:spLocks noGrp="1"/>
          </p:cNvSpPr>
          <p:nvPr>
            <p:ph type="ctrTitle"/>
          </p:nvPr>
        </p:nvSpPr>
        <p:spPr>
          <a:xfrm>
            <a:off x="599017" y="2900867"/>
            <a:ext cx="7772400" cy="790595"/>
          </a:xfrm>
        </p:spPr>
        <p:txBody>
          <a:bodyPr anchor="b">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599017" y="3704155"/>
            <a:ext cx="7772399" cy="791645"/>
          </a:xfrm>
        </p:spPr>
        <p:txBody>
          <a:bodyPr anchor="t">
            <a:normAutofit/>
          </a:bodyPr>
          <a:lstStyle>
            <a:lvl1pPr marL="0" indent="0" algn="l">
              <a:buNone/>
              <a:defRPr sz="2400">
                <a:solidFill>
                  <a:srgbClr val="0026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9600" y="5943600"/>
            <a:ext cx="2133600" cy="523220"/>
          </a:xfrm>
          <a:prstGeom prst="rect">
            <a:avLst/>
          </a:prstGeom>
        </p:spPr>
        <p:txBody>
          <a:bodyPr anchor="t">
            <a:spAutoFit/>
          </a:bodyPr>
          <a:lstStyle>
            <a:lvl1pPr>
              <a:defRPr sz="1400">
                <a:solidFill>
                  <a:schemeClr val="bg1"/>
                </a:solidFill>
                <a:latin typeface="Arial"/>
                <a:cs typeface="Arial"/>
              </a:defRPr>
            </a:lvl1pPr>
          </a:lstStyle>
          <a:p>
            <a:r>
              <a:rPr lang="en-US" dirty="0" smtClean="0">
                <a:solidFill>
                  <a:prstClr val="white"/>
                </a:solidFill>
              </a:rPr>
              <a:t>Presented By</a:t>
            </a:r>
          </a:p>
          <a:p>
            <a:r>
              <a:rPr lang="en-US" dirty="0" smtClean="0">
                <a:solidFill>
                  <a:prstClr val="white"/>
                </a:solidFill>
              </a:rPr>
              <a:t>September 26, 2013</a:t>
            </a:r>
            <a:endParaRPr lang="en-US" dirty="0">
              <a:solidFill>
                <a:prstClr val="white"/>
              </a:solidFill>
            </a:endParaRPr>
          </a:p>
        </p:txBody>
      </p:sp>
    </p:spTree>
    <p:extLst>
      <p:ext uri="{BB962C8B-B14F-4D97-AF65-F5344CB8AC3E}">
        <p14:creationId xmlns:p14="http://schemas.microsoft.com/office/powerpoint/2010/main" val="3863196890"/>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Subtitle">
    <p:bg>
      <p:bgPr>
        <a:solidFill>
          <a:srgbClr val="002664"/>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7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Rectangle 4"/>
          <p:cNvSpPr/>
          <p:nvPr userDrawn="1"/>
        </p:nvSpPr>
        <p:spPr>
          <a:xfrm>
            <a:off x="0" y="4724400"/>
            <a:ext cx="9141971" cy="21336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8" name="Picture 7" descr="MSH-03.jpg"/>
          <p:cNvPicPr>
            <a:picLocks noChangeAspect="1"/>
          </p:cNvPicPr>
          <p:nvPr/>
        </p:nvPicPr>
        <p:blipFill rotWithShape="1">
          <a:blip r:embed="rId6"/>
          <a:srcRect b="28930"/>
          <a:stretch/>
        </p:blipFill>
        <p:spPr>
          <a:xfrm>
            <a:off x="2028" y="0"/>
            <a:ext cx="9139943" cy="4874004"/>
          </a:xfrm>
          <a:prstGeom prst="rect">
            <a:avLst/>
          </a:prstGeom>
        </p:spPr>
      </p:pic>
      <p:sp>
        <p:nvSpPr>
          <p:cNvPr id="2" name="Title 1"/>
          <p:cNvSpPr>
            <a:spLocks noGrp="1"/>
          </p:cNvSpPr>
          <p:nvPr>
            <p:ph type="ctrTitle"/>
          </p:nvPr>
        </p:nvSpPr>
        <p:spPr>
          <a:xfrm>
            <a:off x="599017" y="2900867"/>
            <a:ext cx="7772400" cy="790595"/>
          </a:xfrm>
        </p:spPr>
        <p:txBody>
          <a:bodyPr anchor="b">
            <a:normAutofit/>
          </a:bodyPr>
          <a:lstStyle>
            <a:lvl1pPr>
              <a:defRPr sz="36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99017" y="3704155"/>
            <a:ext cx="7772399" cy="791645"/>
          </a:xfrm>
        </p:spPr>
        <p:txBody>
          <a:bodyPr anchor="t">
            <a:normAutofit/>
          </a:bodyPr>
          <a:lstStyle>
            <a:lvl1pPr marL="0" indent="0" algn="l">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434705619"/>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3" hasCustomPrompt="1"/>
          </p:nvPr>
        </p:nvSpPr>
        <p:spPr>
          <a:xfrm>
            <a:off x="457200" y="762000"/>
            <a:ext cx="8229600" cy="381000"/>
          </a:xfrm>
        </p:spPr>
        <p:txBody>
          <a:bodyPr/>
          <a:lstStyle>
            <a:lvl1pPr marL="0" indent="0">
              <a:buNone/>
              <a:defRPr sz="2000" b="1" baseline="0">
                <a:solidFill>
                  <a:schemeClr val="tx2"/>
                </a:solidFill>
              </a:defRPr>
            </a:lvl1pPr>
          </a:lstStyle>
          <a:p>
            <a:pPr lvl="0"/>
            <a:r>
              <a:rPr lang="en-US" dirty="0" smtClean="0"/>
              <a:t>Click to edit Secondary Title</a:t>
            </a:r>
            <a:endParaRPr lang="en-US" dirty="0"/>
          </a:p>
        </p:txBody>
      </p:sp>
    </p:spTree>
    <p:extLst>
      <p:ext uri="{BB962C8B-B14F-4D97-AF65-F5344CB8AC3E}">
        <p14:creationId xmlns:p14="http://schemas.microsoft.com/office/powerpoint/2010/main" val="35400262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1"/>
            <a:ext cx="4038600" cy="4800600"/>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1"/>
            <a:ext cx="4038600" cy="4800600"/>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3" hasCustomPrompt="1"/>
          </p:nvPr>
        </p:nvSpPr>
        <p:spPr>
          <a:xfrm>
            <a:off x="457200" y="762000"/>
            <a:ext cx="8229600" cy="381000"/>
          </a:xfrm>
        </p:spPr>
        <p:txBody>
          <a:bodyPr/>
          <a:lstStyle>
            <a:lvl1pPr marL="0" indent="0">
              <a:buNone/>
              <a:defRPr sz="2000" b="1" baseline="0">
                <a:solidFill>
                  <a:schemeClr val="tx2"/>
                </a:solidFill>
              </a:defRPr>
            </a:lvl1pPr>
          </a:lstStyle>
          <a:p>
            <a:pPr lvl="0"/>
            <a:r>
              <a:rPr lang="en-US" dirty="0" smtClean="0"/>
              <a:t>Click to edit Secondary Title</a:t>
            </a:r>
            <a:endParaRPr lang="en-US" dirty="0"/>
          </a:p>
        </p:txBody>
      </p:sp>
    </p:spTree>
    <p:extLst>
      <p:ext uri="{BB962C8B-B14F-4D97-AF65-F5344CB8AC3E}">
        <p14:creationId xmlns:p14="http://schemas.microsoft.com/office/powerpoint/2010/main" val="3657982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ubtitle Slide Present">
    <p:spTree>
      <p:nvGrpSpPr>
        <p:cNvPr id="1" name=""/>
        <p:cNvGrpSpPr/>
        <p:nvPr/>
      </p:nvGrpSpPr>
      <p:grpSpPr>
        <a:xfrm>
          <a:off x="0" y="0"/>
          <a:ext cx="0" cy="0"/>
          <a:chOff x="0" y="0"/>
          <a:chExt cx="0" cy="0"/>
        </a:xfrm>
      </p:grpSpPr>
      <p:pic>
        <p:nvPicPr>
          <p:cNvPr id="3" name="Picture 2" descr="144149632.psd"/>
          <p:cNvPicPr>
            <a:picLocks/>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1989"/>
          <a:stretch/>
        </p:blipFill>
        <p:spPr>
          <a:xfrm>
            <a:off x="0" y="0"/>
            <a:ext cx="9144000" cy="6858000"/>
          </a:xfrm>
          <a:prstGeom prst="rect">
            <a:avLst/>
          </a:prstGeom>
        </p:spPr>
      </p:pic>
      <p:sp>
        <p:nvSpPr>
          <p:cNvPr id="12" name="Rectangle 11"/>
          <p:cNvSpPr/>
          <p:nvPr/>
        </p:nvSpPr>
        <p:spPr bwMode="gray">
          <a:xfrm>
            <a:off x="0" y="0"/>
            <a:ext cx="9144000" cy="6858000"/>
          </a:xfrm>
          <a:prstGeom prst="rect">
            <a:avLst/>
          </a:prstGeom>
          <a:gradFill>
            <a:gsLst>
              <a:gs pos="0">
                <a:schemeClr val="accent2">
                  <a:alpha val="85000"/>
                </a:schemeClr>
              </a:gs>
              <a:gs pos="100000">
                <a:srgbClr val="000000">
                  <a:alpha val="85000"/>
                </a:srgbClr>
              </a:gs>
              <a:gs pos="76000">
                <a:schemeClr val="tx1">
                  <a:alpha val="8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1463675"/>
            <a:endParaRPr lang="en-US" sz="1200" dirty="0">
              <a:solidFill>
                <a:srgbClr val="FFFFFF"/>
              </a:solidFill>
              <a:latin typeface="Arial"/>
              <a:cs typeface="+mn-cs"/>
            </a:endParaRPr>
          </a:p>
        </p:txBody>
      </p:sp>
      <p:sp>
        <p:nvSpPr>
          <p:cNvPr id="8" name="Rectangle 7"/>
          <p:cNvSpPr/>
          <p:nvPr/>
        </p:nvSpPr>
        <p:spPr bwMode="gray">
          <a:xfrm>
            <a:off x="914399" y="2495062"/>
            <a:ext cx="7315200" cy="18288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1463675" fontAlgn="auto">
              <a:spcBef>
                <a:spcPts val="0"/>
              </a:spcBef>
              <a:spcAft>
                <a:spcPts val="0"/>
              </a:spcAft>
            </a:pPr>
            <a:endParaRPr lang="en-US" sz="700" dirty="0">
              <a:solidFill>
                <a:srgbClr val="FFFFFF"/>
              </a:solidFill>
              <a:latin typeface="Arial"/>
              <a:cs typeface="+mn-cs"/>
            </a:endParaRPr>
          </a:p>
        </p:txBody>
      </p:sp>
      <p:sp>
        <p:nvSpPr>
          <p:cNvPr id="10" name="Text Placeholder 6"/>
          <p:cNvSpPr>
            <a:spLocks noGrp="1"/>
          </p:cNvSpPr>
          <p:nvPr>
            <p:ph type="body" sz="quarter" idx="13" hasCustomPrompt="1"/>
          </p:nvPr>
        </p:nvSpPr>
        <p:spPr>
          <a:xfrm>
            <a:off x="1524000" y="2725946"/>
            <a:ext cx="6096000" cy="1521713"/>
          </a:xfrm>
        </p:spPr>
        <p:txBody>
          <a:bodyPr anchor="ctr"/>
          <a:lstStyle>
            <a:lvl1pPr marL="0" indent="0" algn="ctr">
              <a:lnSpc>
                <a:spcPts val="4200"/>
              </a:lnSpc>
              <a:buFontTx/>
              <a:buNone/>
              <a:defRPr sz="4000" b="1" cap="none" spc="0" baseline="0">
                <a:solidFill>
                  <a:schemeClr val="bg1"/>
                </a:solidFill>
              </a:defRPr>
            </a:lvl1pPr>
          </a:lstStyle>
          <a:p>
            <a:pPr lvl="0"/>
            <a:r>
              <a:rPr lang="en-US" dirty="0"/>
              <a:t>Title of Divider Slide Goes Here</a:t>
            </a:r>
          </a:p>
        </p:txBody>
      </p:sp>
      <p:sp>
        <p:nvSpPr>
          <p:cNvPr id="11" name="Text Placeholder 8"/>
          <p:cNvSpPr>
            <a:spLocks noGrp="1"/>
          </p:cNvSpPr>
          <p:nvPr>
            <p:ph type="body" sz="quarter" idx="14" hasCustomPrompt="1"/>
          </p:nvPr>
        </p:nvSpPr>
        <p:spPr>
          <a:xfrm>
            <a:off x="914398" y="5796951"/>
            <a:ext cx="7315201" cy="832450"/>
          </a:xfrm>
        </p:spPr>
        <p:txBody>
          <a:bodyPr/>
          <a:lstStyle>
            <a:lvl1pPr marL="0" indent="0" algn="ctr">
              <a:lnSpc>
                <a:spcPts val="1600"/>
              </a:lnSpc>
              <a:buNone/>
              <a:defRPr sz="1600" i="0" baseline="0">
                <a:solidFill>
                  <a:schemeClr val="bg1">
                    <a:lumMod val="95000"/>
                  </a:schemeClr>
                </a:solidFill>
              </a:defRPr>
            </a:lvl1pPr>
            <a:lvl5pPr marL="914400" indent="0">
              <a:buNone/>
              <a:defRPr/>
            </a:lvl5pPr>
          </a:lstStyle>
          <a:p>
            <a:pPr lvl="0"/>
            <a:r>
              <a:rPr lang="en-US" dirty="0"/>
              <a:t>Subtitle goes here</a:t>
            </a:r>
          </a:p>
        </p:txBody>
      </p:sp>
      <p:sp>
        <p:nvSpPr>
          <p:cNvPr id="9" name="Slide Number Placeholder 5"/>
          <p:cNvSpPr>
            <a:spLocks noGrp="1"/>
          </p:cNvSpPr>
          <p:nvPr>
            <p:ph type="sldNum" sz="quarter" idx="4"/>
          </p:nvPr>
        </p:nvSpPr>
        <p:spPr>
          <a:xfrm>
            <a:off x="8077200" y="6356350"/>
            <a:ext cx="609600" cy="365125"/>
          </a:xfrm>
          <a:prstGeom prst="rect">
            <a:avLst/>
          </a:prstGeom>
        </p:spPr>
        <p:txBody>
          <a:bodyPr vert="horz" lIns="91440" tIns="45720" rIns="91440" bIns="45720" rtlCol="0" anchor="t" anchorCtr="0"/>
          <a:lstStyle>
            <a:lvl1pPr algn="r">
              <a:defRPr sz="1000">
                <a:solidFill>
                  <a:schemeClr val="bg1"/>
                </a:solidFill>
              </a:defRPr>
            </a:lvl1pPr>
          </a:lstStyle>
          <a:p>
            <a:fld id="{B85A576F-4094-4F96-A98E-D95033F19D2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868017477"/>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19200"/>
            <a:ext cx="4040188"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58962"/>
            <a:ext cx="4040188" cy="4160838"/>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219200"/>
            <a:ext cx="4041775"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58962"/>
            <a:ext cx="4041775" cy="4160838"/>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ext Placeholder 7"/>
          <p:cNvSpPr>
            <a:spLocks noGrp="1"/>
          </p:cNvSpPr>
          <p:nvPr>
            <p:ph type="body" sz="quarter" idx="13" hasCustomPrompt="1"/>
          </p:nvPr>
        </p:nvSpPr>
        <p:spPr>
          <a:xfrm>
            <a:off x="457200" y="762000"/>
            <a:ext cx="8229600" cy="381000"/>
          </a:xfrm>
        </p:spPr>
        <p:txBody>
          <a:bodyPr/>
          <a:lstStyle>
            <a:lvl1pPr marL="0" indent="0">
              <a:buNone/>
              <a:defRPr sz="2000" b="1" baseline="0">
                <a:solidFill>
                  <a:schemeClr val="tx2"/>
                </a:solidFill>
              </a:defRPr>
            </a:lvl1pPr>
          </a:lstStyle>
          <a:p>
            <a:pPr lvl="0"/>
            <a:r>
              <a:rPr lang="en-US" dirty="0" smtClean="0"/>
              <a:t>Click to edit Secondary Title</a:t>
            </a:r>
            <a:endParaRPr lang="en-US" dirty="0"/>
          </a:p>
        </p:txBody>
      </p:sp>
    </p:spTree>
    <p:extLst>
      <p:ext uri="{BB962C8B-B14F-4D97-AF65-F5344CB8AC3E}">
        <p14:creationId xmlns:p14="http://schemas.microsoft.com/office/powerpoint/2010/main" val="3039098195"/>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7"/>
          <p:cNvSpPr>
            <a:spLocks noGrp="1"/>
          </p:cNvSpPr>
          <p:nvPr>
            <p:ph type="body" sz="quarter" idx="13" hasCustomPrompt="1"/>
          </p:nvPr>
        </p:nvSpPr>
        <p:spPr>
          <a:xfrm>
            <a:off x="457200" y="762000"/>
            <a:ext cx="8229600" cy="381000"/>
          </a:xfrm>
        </p:spPr>
        <p:txBody>
          <a:bodyPr/>
          <a:lstStyle>
            <a:lvl1pPr marL="0" indent="0">
              <a:buNone/>
              <a:defRPr sz="2000" b="1" baseline="0">
                <a:solidFill>
                  <a:schemeClr val="tx2"/>
                </a:solidFill>
              </a:defRPr>
            </a:lvl1pPr>
          </a:lstStyle>
          <a:p>
            <a:pPr lvl="0"/>
            <a:r>
              <a:rPr lang="en-US" dirty="0" smtClean="0"/>
              <a:t>Click to edit Secondary Title</a:t>
            </a:r>
            <a:endParaRPr lang="en-US" dirty="0"/>
          </a:p>
        </p:txBody>
      </p:sp>
    </p:spTree>
    <p:extLst>
      <p:ext uri="{BB962C8B-B14F-4D97-AF65-F5344CB8AC3E}">
        <p14:creationId xmlns:p14="http://schemas.microsoft.com/office/powerpoint/2010/main" val="3065577989"/>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049439"/>
            <a:ext cx="2133600" cy="365125"/>
          </a:xfrm>
          <a:prstGeom prst="rect">
            <a:avLst/>
          </a:prstGeom>
        </p:spPr>
        <p:txBody>
          <a:bodyPr/>
          <a:lstStyle/>
          <a:p>
            <a:fld id="{B9B3DAE5-30FB-8C41-8E41-BE7E3E1C1E06}" type="datetime4">
              <a:rPr lang="en-US" smtClean="0">
                <a:solidFill>
                  <a:prstClr val="black"/>
                </a:solidFill>
              </a:rPr>
              <a:pPr/>
              <a:t>October 17, 2018</a:t>
            </a:fld>
            <a:endParaRPr lang="en-US">
              <a:solidFill>
                <a:prstClr val="black"/>
              </a:solidFill>
            </a:endParaRPr>
          </a:p>
        </p:txBody>
      </p:sp>
      <p:sp>
        <p:nvSpPr>
          <p:cNvPr id="3" name="Footer Placeholder 2"/>
          <p:cNvSpPr>
            <a:spLocks noGrp="1"/>
          </p:cNvSpPr>
          <p:nvPr>
            <p:ph type="ftr" sz="quarter" idx="11"/>
          </p:nvPr>
        </p:nvSpPr>
        <p:spPr>
          <a:xfrm>
            <a:off x="3124200" y="6049439"/>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915153" y="5679022"/>
            <a:ext cx="2133600" cy="365125"/>
          </a:xfrm>
          <a:prstGeom prst="rect">
            <a:avLst/>
          </a:prstGeom>
        </p:spPr>
        <p:txBody>
          <a:bodyPr/>
          <a:lstStyle/>
          <a:p>
            <a:fld id="{D3B8DEE4-E1CE-D843-93C6-BCDE319A6831}" type="slidenum">
              <a:rPr lang="en-US" smtClean="0">
                <a:solidFill>
                  <a:prstClr val="black"/>
                </a:solidFill>
              </a:rPr>
              <a:pPr/>
              <a:t>‹#›</a:t>
            </a:fld>
            <a:endParaRPr lang="en-US">
              <a:solidFill>
                <a:prstClr val="black"/>
              </a:solidFill>
            </a:endParaRPr>
          </a:p>
        </p:txBody>
      </p:sp>
      <p:sp>
        <p:nvSpPr>
          <p:cNvPr id="5" name="Rectangle 2"/>
          <p:cNvSpPr>
            <a:spLocks noChangeArrowheads="1"/>
          </p:cNvSpPr>
          <p:nvPr userDrawn="1"/>
        </p:nvSpPr>
        <p:spPr bwMode="gray">
          <a:xfrm>
            <a:off x="0" y="0"/>
            <a:ext cx="9144000" cy="6858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defTabSz="1463675">
              <a:spcBef>
                <a:spcPts val="400"/>
              </a:spcBef>
            </a:pPr>
            <a:endParaRPr lang="en-US" sz="1200">
              <a:solidFill>
                <a:srgbClr val="D9D9D9"/>
              </a:solidFill>
            </a:endParaRPr>
          </a:p>
        </p:txBody>
      </p:sp>
    </p:spTree>
    <p:extLst>
      <p:ext uri="{BB962C8B-B14F-4D97-AF65-F5344CB8AC3E}">
        <p14:creationId xmlns:p14="http://schemas.microsoft.com/office/powerpoint/2010/main" val="25476997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One content">
    <p:spTree>
      <p:nvGrpSpPr>
        <p:cNvPr id="1" name=""/>
        <p:cNvGrpSpPr/>
        <p:nvPr/>
      </p:nvGrpSpPr>
      <p:grpSpPr>
        <a:xfrm>
          <a:off x="0" y="0"/>
          <a:ext cx="0" cy="0"/>
          <a:chOff x="0" y="0"/>
          <a:chExt cx="0" cy="0"/>
        </a:xfrm>
      </p:grpSpPr>
      <p:sp>
        <p:nvSpPr>
          <p:cNvPr id="4" name="Text Placeholder 9"/>
          <p:cNvSpPr>
            <a:spLocks noGrp="1"/>
          </p:cNvSpPr>
          <p:nvPr>
            <p:ph idx="1" hasCustomPrompt="1"/>
          </p:nvPr>
        </p:nvSpPr>
        <p:spPr bwMode="gray">
          <a:xfrm>
            <a:off x="457200" y="1219200"/>
            <a:ext cx="8229600" cy="4953000"/>
          </a:xfrm>
          <a:prstGeom prst="rect">
            <a:avLst/>
          </a:prstGeom>
        </p:spPr>
        <p:txBody>
          <a:bodyPr vert="horz" wrap="square" lIns="45720" tIns="45720" rIns="45720" bIns="45720" rtlCol="0">
            <a:noAutofit/>
          </a:bodyPr>
          <a:lstStyle/>
          <a:p>
            <a:pPr lvl="0"/>
            <a:r>
              <a:rPr lang="en-US" dirty="0" smtClean="0"/>
              <a:t>Bullets Arial 20pt regular</a:t>
            </a:r>
          </a:p>
          <a:p>
            <a:pPr lvl="1"/>
            <a:r>
              <a:rPr lang="en-US" dirty="0" smtClean="0"/>
              <a:t>Second level</a:t>
            </a:r>
          </a:p>
          <a:p>
            <a:pPr lvl="2"/>
            <a:r>
              <a:rPr lang="en-US" dirty="0" smtClean="0"/>
              <a:t>Third level</a:t>
            </a:r>
          </a:p>
          <a:p>
            <a:pPr lvl="3"/>
            <a:r>
              <a:rPr lang="en-US" dirty="0" smtClean="0"/>
              <a:t>Fourth level</a:t>
            </a:r>
          </a:p>
        </p:txBody>
      </p:sp>
      <p:sp>
        <p:nvSpPr>
          <p:cNvPr id="6" name="Text Placeholder 5"/>
          <p:cNvSpPr>
            <a:spLocks noGrp="1"/>
          </p:cNvSpPr>
          <p:nvPr>
            <p:ph type="body" sz="quarter" idx="10" hasCustomPrompt="1"/>
          </p:nvPr>
        </p:nvSpPr>
        <p:spPr>
          <a:xfrm>
            <a:off x="5381625" y="5991225"/>
            <a:ext cx="3305175" cy="257175"/>
          </a:xfrm>
        </p:spPr>
        <p:txBody>
          <a:bodyPr lIns="0" rIns="0" anchor="b" anchorCtr="0"/>
          <a:lstStyle>
            <a:lvl1pPr marL="0" indent="0" algn="r">
              <a:buNone/>
              <a:defRPr sz="800">
                <a:solidFill>
                  <a:schemeClr val="tx2"/>
                </a:solidFill>
              </a:defRPr>
            </a:lvl1pPr>
          </a:lstStyle>
          <a:p>
            <a:pPr lvl="0"/>
            <a:r>
              <a:rPr lang="en-US" dirty="0" smtClean="0"/>
              <a:t>Source: 8pt gray</a:t>
            </a:r>
            <a:endParaRPr lang="en-US" dirty="0"/>
          </a:p>
        </p:txBody>
      </p:sp>
      <p:sp>
        <p:nvSpPr>
          <p:cNvPr id="7" name="Title 6"/>
          <p:cNvSpPr>
            <a:spLocks noGrp="1"/>
          </p:cNvSpPr>
          <p:nvPr>
            <p:ph type="title" hasCustomPrompt="1"/>
          </p:nvPr>
        </p:nvSpPr>
        <p:spPr/>
        <p:txBody>
          <a:bodyPr/>
          <a:lstStyle>
            <a:lvl1pPr>
              <a:defRPr/>
            </a:lvl1pPr>
          </a:lstStyle>
          <a:p>
            <a:r>
              <a:rPr lang="en-US" dirty="0" smtClean="0"/>
              <a:t>Slide Titles in Title Case</a:t>
            </a:r>
            <a:endParaRPr lang="en-US" dirty="0"/>
          </a:p>
        </p:txBody>
      </p:sp>
      <p:sp>
        <p:nvSpPr>
          <p:cNvPr id="5" name="Slide Number Placeholder 5"/>
          <p:cNvSpPr>
            <a:spLocks noGrp="1"/>
          </p:cNvSpPr>
          <p:nvPr>
            <p:ph type="sldNum" sz="quarter" idx="12"/>
          </p:nvPr>
        </p:nvSpPr>
        <p:spPr>
          <a:xfrm>
            <a:off x="6915153" y="5498195"/>
            <a:ext cx="2133600" cy="365125"/>
          </a:xfrm>
          <a:prstGeom prst="rect">
            <a:avLst/>
          </a:prstGeom>
        </p:spPr>
        <p:txBody>
          <a:bodyPr/>
          <a:lstStyle/>
          <a:p>
            <a:fld id="{2671AD6B-0A43-43EC-84D1-D16F526CE12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8889518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Training Bullets 1 Column 20p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baseline="0"/>
            </a:lvl1pPr>
          </a:lstStyle>
          <a:p>
            <a:r>
              <a:rPr lang="en-US" dirty="0" smtClean="0"/>
              <a:t>Arial 24pt Bold, Do Not Change Font Size</a:t>
            </a:r>
            <a:endParaRPr lang="en-US" dirty="0"/>
          </a:p>
        </p:txBody>
      </p:sp>
      <p:sp>
        <p:nvSpPr>
          <p:cNvPr id="3" name="Slide Number Placeholder 2"/>
          <p:cNvSpPr>
            <a:spLocks noGrp="1"/>
          </p:cNvSpPr>
          <p:nvPr>
            <p:ph type="sldNum" sz="quarter" idx="10"/>
          </p:nvPr>
        </p:nvSpPr>
        <p:spPr bwMode="gray">
          <a:xfrm>
            <a:off x="8689975" y="6492240"/>
            <a:ext cx="454025" cy="365760"/>
          </a:xfrm>
          <a:prstGeom prst="rect">
            <a:avLst/>
          </a:prstGeom>
        </p:spPr>
        <p:txBody>
          <a:bodyPr/>
          <a:lstStyle/>
          <a:p>
            <a:fld id="{720EF1D8-22C3-47F9-97C9-90650415DCF1}" type="slidenum">
              <a:rPr lang="en-US" smtClean="0">
                <a:solidFill>
                  <a:prstClr val="black"/>
                </a:solidFill>
              </a:rPr>
              <a:pPr/>
              <a:t>‹#›</a:t>
            </a:fld>
            <a:endParaRPr lang="en-US" dirty="0">
              <a:solidFill>
                <a:prstClr val="black"/>
              </a:solidFill>
            </a:endParaRPr>
          </a:p>
        </p:txBody>
      </p:sp>
      <p:sp>
        <p:nvSpPr>
          <p:cNvPr id="5" name="Text Placeholder 4"/>
          <p:cNvSpPr>
            <a:spLocks noGrp="1"/>
          </p:cNvSpPr>
          <p:nvPr>
            <p:ph type="body" sz="quarter" idx="11" hasCustomPrompt="1"/>
          </p:nvPr>
        </p:nvSpPr>
        <p:spPr bwMode="gray">
          <a:xfrm>
            <a:off x="0" y="6418263"/>
            <a:ext cx="2995448" cy="439737"/>
          </a:xfrm>
          <a:prstGeom prst="rect">
            <a:avLst/>
          </a:prstGeom>
        </p:spPr>
        <p:txBody>
          <a:bodyPr anchor="b"/>
          <a:lstStyle>
            <a:lvl1pPr marL="0" indent="0">
              <a:buNone/>
              <a:defRPr sz="800" baseline="0"/>
            </a:lvl1pPr>
            <a:lvl2pPr marL="0" indent="0">
              <a:buNone/>
              <a:defRPr/>
            </a:lvl2pPr>
            <a:lvl3pPr marL="0" indent="0">
              <a:buNone/>
              <a:defRPr/>
            </a:lvl3pPr>
            <a:lvl4pPr marL="0" indent="0">
              <a:buNone/>
              <a:defRPr/>
            </a:lvl4pPr>
            <a:lvl5pPr marL="0" indent="0">
              <a:buNone/>
              <a:defRPr/>
            </a:lvl5pPr>
          </a:lstStyle>
          <a:p>
            <a:pPr lvl="0"/>
            <a:r>
              <a:rPr lang="en-US" dirty="0" smtClean="0"/>
              <a:t>Sources and footnotes are Arial 8pt Regular. </a:t>
            </a:r>
            <a:endParaRPr lang="en-US" dirty="0"/>
          </a:p>
        </p:txBody>
      </p:sp>
      <p:sp>
        <p:nvSpPr>
          <p:cNvPr id="8" name="Text Placeholder 7"/>
          <p:cNvSpPr>
            <a:spLocks noGrp="1"/>
          </p:cNvSpPr>
          <p:nvPr>
            <p:ph type="body" sz="quarter" idx="12" hasCustomPrompt="1"/>
          </p:nvPr>
        </p:nvSpPr>
        <p:spPr>
          <a:xfrm>
            <a:off x="454025" y="1133855"/>
            <a:ext cx="8231188" cy="5036757"/>
          </a:xfrm>
          <a:prstGeom prst="rect">
            <a:avLst/>
          </a:prstGeom>
        </p:spPr>
        <p:txBody>
          <a:bodyPr/>
          <a:lstStyle>
            <a:lvl1pPr marL="233363" indent="-233363">
              <a:spcBef>
                <a:spcPts val="800"/>
              </a:spcBef>
              <a:defRPr sz="2000" baseline="0"/>
            </a:lvl1pPr>
            <a:lvl2pPr marL="466725" indent="-233363">
              <a:spcBef>
                <a:spcPts val="800"/>
              </a:spcBef>
              <a:defRPr sz="2000"/>
            </a:lvl2pPr>
            <a:lvl3pPr marL="681038" indent="-214313">
              <a:spcBef>
                <a:spcPts val="800"/>
              </a:spcBef>
              <a:defRPr sz="2000"/>
            </a:lvl3pPr>
            <a:lvl4pPr marL="914400" indent="-233363">
              <a:spcBef>
                <a:spcPts val="800"/>
              </a:spcBef>
              <a:defRPr sz="2000"/>
            </a:lvl4pPr>
            <a:lvl5pPr marL="1147763" indent="-233363">
              <a:spcBef>
                <a:spcPts val="800"/>
              </a:spcBef>
              <a:defRPr sz="2000"/>
            </a:lvl5pPr>
          </a:lstStyle>
          <a:p>
            <a:pPr lvl="0"/>
            <a:r>
              <a:rPr lang="en-US" dirty="0" smtClean="0"/>
              <a:t>Do not span text wider than this box, instead use two columns</a:t>
            </a:r>
            <a:br>
              <a:rPr lang="en-US" dirty="0" smtClean="0"/>
            </a:br>
            <a:r>
              <a:rPr lang="en-US" dirty="0" smtClean="0"/>
              <a:t>Shorter lines of text are faster/easier to read</a:t>
            </a:r>
            <a:br>
              <a:rPr lang="en-US" dirty="0" smtClean="0"/>
            </a:br>
            <a:r>
              <a:rPr lang="en-US" dirty="0" smtClean="0"/>
              <a:t>Bullets Arial 20pt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7743165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5590556"/>
            <a:ext cx="2133600" cy="365125"/>
          </a:xfrm>
          <a:prstGeom prst="rect">
            <a:avLst/>
          </a:prstGeom>
        </p:spPr>
        <p:txBody>
          <a:bodyPr/>
          <a:lstStyle/>
          <a:p>
            <a:fld id="{94A3106E-1175-5240-991F-0FAA76592ECA}" type="datetime4">
              <a:rPr lang="en-US" smtClean="0">
                <a:solidFill>
                  <a:srgbClr val="242D69"/>
                </a:solidFill>
              </a:rPr>
              <a:pPr/>
              <a:t>October 17, 2018</a:t>
            </a:fld>
            <a:endParaRPr lang="en-US" dirty="0">
              <a:solidFill>
                <a:srgbClr val="242D69"/>
              </a:solidFill>
            </a:endParaRPr>
          </a:p>
        </p:txBody>
      </p:sp>
      <p:sp>
        <p:nvSpPr>
          <p:cNvPr id="4" name="Footer Placeholder 3"/>
          <p:cNvSpPr>
            <a:spLocks noGrp="1"/>
          </p:cNvSpPr>
          <p:nvPr>
            <p:ph type="ftr" sz="quarter" idx="11"/>
          </p:nvPr>
        </p:nvSpPr>
        <p:spPr>
          <a:xfrm>
            <a:off x="3124200" y="5590557"/>
            <a:ext cx="2895600" cy="365125"/>
          </a:xfrm>
          <a:prstGeom prst="rect">
            <a:avLst/>
          </a:prstGeom>
        </p:spPr>
        <p:txBody>
          <a:bodyPr/>
          <a:lstStyle/>
          <a:p>
            <a:endParaRPr lang="en-US" dirty="0">
              <a:solidFill>
                <a:srgbClr val="242D69"/>
              </a:solidFill>
            </a:endParaRPr>
          </a:p>
        </p:txBody>
      </p:sp>
      <p:sp>
        <p:nvSpPr>
          <p:cNvPr id="5" name="Slide Number Placeholder 4"/>
          <p:cNvSpPr>
            <a:spLocks noGrp="1"/>
          </p:cNvSpPr>
          <p:nvPr>
            <p:ph type="sldNum" sz="quarter" idx="12"/>
          </p:nvPr>
        </p:nvSpPr>
        <p:spPr>
          <a:xfrm>
            <a:off x="6915153" y="5597291"/>
            <a:ext cx="2133600" cy="365125"/>
          </a:xfrm>
          <a:prstGeom prst="rect">
            <a:avLst/>
          </a:prstGeom>
        </p:spPr>
        <p:txBody>
          <a:bodyPr/>
          <a:lstStyle/>
          <a:p>
            <a:fld id="{D3B8DEE4-E1CE-D843-93C6-BCDE319A6831}" type="slidenum">
              <a:rPr lang="en-US" smtClean="0">
                <a:solidFill>
                  <a:srgbClr val="242D69"/>
                </a:solidFill>
              </a:rPr>
              <a:pPr/>
              <a:t>‹#›</a:t>
            </a:fld>
            <a:endParaRPr lang="en-US" dirty="0">
              <a:solidFill>
                <a:srgbClr val="242D69"/>
              </a:solidFill>
            </a:endParaRPr>
          </a:p>
        </p:txBody>
      </p:sp>
    </p:spTree>
    <p:extLst>
      <p:ext uri="{BB962C8B-B14F-4D97-AF65-F5344CB8AC3E}">
        <p14:creationId xmlns:p14="http://schemas.microsoft.com/office/powerpoint/2010/main" val="7290928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34259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5477390"/>
            <a:ext cx="2133600" cy="365125"/>
          </a:xfrm>
          <a:prstGeom prst="rect">
            <a:avLst/>
          </a:prstGeom>
        </p:spPr>
        <p:txBody>
          <a:bodyPr/>
          <a:lstStyle/>
          <a:p>
            <a:fld id="{C9BEC005-3EF6-214A-95B9-829C459DABA8}" type="datetime4">
              <a:rPr lang="en-US" smtClean="0">
                <a:solidFill>
                  <a:prstClr val="black"/>
                </a:solidFill>
              </a:rPr>
              <a:pPr/>
              <a:t>October 17, 2018</a:t>
            </a:fld>
            <a:endParaRPr lang="en-US" dirty="0">
              <a:solidFill>
                <a:prstClr val="black"/>
              </a:solidFill>
            </a:endParaRPr>
          </a:p>
        </p:txBody>
      </p:sp>
      <p:sp>
        <p:nvSpPr>
          <p:cNvPr id="5" name="Footer Placeholder 4"/>
          <p:cNvSpPr>
            <a:spLocks noGrp="1"/>
          </p:cNvSpPr>
          <p:nvPr>
            <p:ph type="ftr" sz="quarter" idx="11"/>
          </p:nvPr>
        </p:nvSpPr>
        <p:spPr>
          <a:xfrm>
            <a:off x="3124200" y="5477391"/>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915153" y="5484125"/>
            <a:ext cx="2133600" cy="365125"/>
          </a:xfrm>
          <a:prstGeom prst="rect">
            <a:avLst/>
          </a:prstGeom>
        </p:spPr>
        <p:txBody>
          <a:bodyPr/>
          <a:lstStyle/>
          <a:p>
            <a:fld id="{D3B8DEE4-E1CE-D843-93C6-BCDE319A683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772429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2664"/>
        </a:solidFill>
        <a:effectLst/>
      </p:bgPr>
    </p:bg>
    <p:spTree>
      <p:nvGrpSpPr>
        <p:cNvPr id="1" name=""/>
        <p:cNvGrpSpPr/>
        <p:nvPr/>
      </p:nvGrpSpPr>
      <p:grpSpPr>
        <a:xfrm>
          <a:off x="0" y="0"/>
          <a:ext cx="0" cy="0"/>
          <a:chOff x="0" y="0"/>
          <a:chExt cx="0" cy="0"/>
        </a:xfrm>
      </p:grpSpPr>
      <p:pic>
        <p:nvPicPr>
          <p:cNvPr id="8" name="Picture 7" descr="MSH-03.jpg"/>
          <p:cNvPicPr>
            <a:picLocks noChangeAspect="1"/>
          </p:cNvPicPr>
          <p:nvPr/>
        </p:nvPicPr>
        <p:blipFill>
          <a:blip r:embed="rId2"/>
          <a:stretch>
            <a:fillRect/>
          </a:stretch>
        </p:blipFill>
        <p:spPr>
          <a:xfrm>
            <a:off x="2028" y="0"/>
            <a:ext cx="9139943" cy="6858000"/>
          </a:xfrm>
          <a:prstGeom prst="rect">
            <a:avLst/>
          </a:prstGeom>
        </p:spPr>
      </p:pic>
      <p:sp>
        <p:nvSpPr>
          <p:cNvPr id="2" name="Title 1"/>
          <p:cNvSpPr>
            <a:spLocks noGrp="1"/>
          </p:cNvSpPr>
          <p:nvPr>
            <p:ph type="ctrTitle"/>
          </p:nvPr>
        </p:nvSpPr>
        <p:spPr>
          <a:xfrm>
            <a:off x="599017" y="2900867"/>
            <a:ext cx="7772400" cy="790595"/>
          </a:xfrm>
        </p:spPr>
        <p:txBody>
          <a:bodyPr anchor="b">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599017" y="3704155"/>
            <a:ext cx="7772399" cy="791645"/>
          </a:xfrm>
        </p:spPr>
        <p:txBody>
          <a:bodyPr anchor="t">
            <a:normAutofit/>
          </a:bodyPr>
          <a:lstStyle>
            <a:lvl1pPr marL="0" indent="0" algn="l">
              <a:buNone/>
              <a:defRPr sz="2400">
                <a:solidFill>
                  <a:srgbClr val="0026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9600" y="5943600"/>
            <a:ext cx="2133600" cy="523220"/>
          </a:xfrm>
          <a:prstGeom prst="rect">
            <a:avLst/>
          </a:prstGeom>
        </p:spPr>
        <p:txBody>
          <a:bodyPr anchor="t">
            <a:spAutoFit/>
          </a:bodyPr>
          <a:lstStyle>
            <a:lvl1pPr>
              <a:defRPr sz="1400">
                <a:solidFill>
                  <a:schemeClr val="bg1"/>
                </a:solidFill>
                <a:latin typeface="Arial"/>
                <a:cs typeface="Arial"/>
              </a:defRPr>
            </a:lvl1pPr>
          </a:lstStyle>
          <a:p>
            <a:r>
              <a:rPr lang="en-US" dirty="0" smtClean="0">
                <a:solidFill>
                  <a:prstClr val="white"/>
                </a:solidFill>
              </a:rPr>
              <a:t>Presented By</a:t>
            </a:r>
          </a:p>
          <a:p>
            <a:r>
              <a:rPr lang="en-US" dirty="0" smtClean="0">
                <a:solidFill>
                  <a:prstClr val="white"/>
                </a:solidFill>
              </a:rPr>
              <a:t>September 26, 2013</a:t>
            </a:r>
            <a:endParaRPr lang="en-US" dirty="0">
              <a:solidFill>
                <a:prstClr val="white"/>
              </a:solidFill>
            </a:endParaRPr>
          </a:p>
        </p:txBody>
      </p:sp>
    </p:spTree>
    <p:extLst>
      <p:ext uri="{BB962C8B-B14F-4D97-AF65-F5344CB8AC3E}">
        <p14:creationId xmlns:p14="http://schemas.microsoft.com/office/powerpoint/2010/main" val="3735298525"/>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Subtitle">
    <p:bg>
      <p:bgPr>
        <a:solidFill>
          <a:srgbClr val="002664"/>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0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Rectangle 4"/>
          <p:cNvSpPr/>
          <p:nvPr userDrawn="1"/>
        </p:nvSpPr>
        <p:spPr>
          <a:xfrm>
            <a:off x="0" y="4724400"/>
            <a:ext cx="9141971" cy="21336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8" name="Picture 7" descr="MSH-03.jpg"/>
          <p:cNvPicPr>
            <a:picLocks noChangeAspect="1"/>
          </p:cNvPicPr>
          <p:nvPr/>
        </p:nvPicPr>
        <p:blipFill rotWithShape="1">
          <a:blip r:embed="rId6"/>
          <a:srcRect b="28930"/>
          <a:stretch/>
        </p:blipFill>
        <p:spPr>
          <a:xfrm>
            <a:off x="2028" y="0"/>
            <a:ext cx="9139943" cy="4874004"/>
          </a:xfrm>
          <a:prstGeom prst="rect">
            <a:avLst/>
          </a:prstGeom>
        </p:spPr>
      </p:pic>
      <p:sp>
        <p:nvSpPr>
          <p:cNvPr id="2" name="Title 1"/>
          <p:cNvSpPr>
            <a:spLocks noGrp="1"/>
          </p:cNvSpPr>
          <p:nvPr>
            <p:ph type="ctrTitle"/>
          </p:nvPr>
        </p:nvSpPr>
        <p:spPr>
          <a:xfrm>
            <a:off x="599017" y="2900867"/>
            <a:ext cx="7772400" cy="790595"/>
          </a:xfrm>
        </p:spPr>
        <p:txBody>
          <a:bodyPr anchor="b">
            <a:normAutofit/>
          </a:bodyPr>
          <a:lstStyle>
            <a:lvl1pPr>
              <a:defRPr sz="36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99017" y="3704155"/>
            <a:ext cx="7772399" cy="791645"/>
          </a:xfrm>
        </p:spPr>
        <p:txBody>
          <a:bodyPr anchor="t">
            <a:normAutofit/>
          </a:bodyPr>
          <a:lstStyle>
            <a:lvl1pPr marL="0" indent="0" algn="l">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015812278"/>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3" hasCustomPrompt="1"/>
          </p:nvPr>
        </p:nvSpPr>
        <p:spPr>
          <a:xfrm>
            <a:off x="457200" y="762000"/>
            <a:ext cx="8229600" cy="381000"/>
          </a:xfrm>
        </p:spPr>
        <p:txBody>
          <a:bodyPr/>
          <a:lstStyle>
            <a:lvl1pPr marL="0" indent="0">
              <a:buNone/>
              <a:defRPr sz="2000" b="1" baseline="0">
                <a:solidFill>
                  <a:schemeClr val="tx2"/>
                </a:solidFill>
              </a:defRPr>
            </a:lvl1pPr>
          </a:lstStyle>
          <a:p>
            <a:pPr lvl="0"/>
            <a:r>
              <a:rPr lang="en-US" dirty="0" smtClean="0"/>
              <a:t>Click to edit Secondary Title</a:t>
            </a:r>
            <a:endParaRPr lang="en-US" dirty="0"/>
          </a:p>
        </p:txBody>
      </p:sp>
    </p:spTree>
    <p:extLst>
      <p:ext uri="{BB962C8B-B14F-4D97-AF65-F5344CB8AC3E}">
        <p14:creationId xmlns:p14="http://schemas.microsoft.com/office/powerpoint/2010/main" val="3015322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ubtitle Slide Print">
    <p:spTree>
      <p:nvGrpSpPr>
        <p:cNvPr id="1" name=""/>
        <p:cNvGrpSpPr/>
        <p:nvPr/>
      </p:nvGrpSpPr>
      <p:grpSpPr>
        <a:xfrm>
          <a:off x="0" y="0"/>
          <a:ext cx="0" cy="0"/>
          <a:chOff x="0" y="0"/>
          <a:chExt cx="0" cy="0"/>
        </a:xfrm>
      </p:grpSpPr>
      <p:pic>
        <p:nvPicPr>
          <p:cNvPr id="3" name="Picture 2" descr="144149632.psd"/>
          <p:cNvPicPr>
            <a:picLocks/>
          </p:cNvPicPr>
          <p:nvPr/>
        </p:nvPicPr>
        <p:blipFill rotWithShape="1">
          <a:blip r:embed="rId2">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6135"/>
                    </a14:imgEffect>
                    <a14:imgEffect>
                      <a14:saturation sat="28000"/>
                    </a14:imgEffect>
                  </a14:imgLayer>
                </a14:imgProps>
              </a:ext>
              <a:ext uri="{28A0092B-C50C-407E-A947-70E740481C1C}">
                <a14:useLocalDpi xmlns:a14="http://schemas.microsoft.com/office/drawing/2010/main" val="0"/>
              </a:ext>
            </a:extLst>
          </a:blip>
          <a:srcRect l="11989"/>
          <a:stretch/>
        </p:blipFill>
        <p:spPr>
          <a:xfrm>
            <a:off x="0" y="0"/>
            <a:ext cx="9144000" cy="6858000"/>
          </a:xfrm>
          <a:prstGeom prst="rect">
            <a:avLst/>
          </a:prstGeom>
        </p:spPr>
      </p:pic>
      <p:sp>
        <p:nvSpPr>
          <p:cNvPr id="12" name="Rectangle 11"/>
          <p:cNvSpPr/>
          <p:nvPr/>
        </p:nvSpPr>
        <p:spPr bwMode="gray">
          <a:xfrm>
            <a:off x="914399" y="2495062"/>
            <a:ext cx="7315200" cy="1828800"/>
          </a:xfrm>
          <a:prstGeom prst="rect">
            <a:avLst/>
          </a:prstGeom>
          <a:solidFill>
            <a:schemeClr val="tx1">
              <a:alpha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1463675" fontAlgn="auto">
              <a:spcBef>
                <a:spcPts val="0"/>
              </a:spcBef>
              <a:spcAft>
                <a:spcPts val="0"/>
              </a:spcAft>
            </a:pPr>
            <a:endParaRPr lang="en-US" sz="1200" dirty="0">
              <a:solidFill>
                <a:srgbClr val="FFFFFF"/>
              </a:solidFill>
              <a:latin typeface="Arial"/>
              <a:cs typeface="+mn-cs"/>
            </a:endParaRPr>
          </a:p>
        </p:txBody>
      </p:sp>
      <p:sp>
        <p:nvSpPr>
          <p:cNvPr id="10" name="Text Placeholder 6"/>
          <p:cNvSpPr>
            <a:spLocks noGrp="1"/>
          </p:cNvSpPr>
          <p:nvPr>
            <p:ph type="body" sz="quarter" idx="13" hasCustomPrompt="1"/>
          </p:nvPr>
        </p:nvSpPr>
        <p:spPr>
          <a:xfrm>
            <a:off x="1524000" y="2725946"/>
            <a:ext cx="6096000" cy="1521713"/>
          </a:xfrm>
        </p:spPr>
        <p:txBody>
          <a:bodyPr anchor="ctr"/>
          <a:lstStyle>
            <a:lvl1pPr marL="0" indent="0" algn="ctr">
              <a:lnSpc>
                <a:spcPts val="4200"/>
              </a:lnSpc>
              <a:buFontTx/>
              <a:buNone/>
              <a:defRPr sz="4000" b="1" cap="none" spc="0" baseline="0">
                <a:solidFill>
                  <a:schemeClr val="bg1"/>
                </a:solidFill>
              </a:defRPr>
            </a:lvl1pPr>
          </a:lstStyle>
          <a:p>
            <a:pPr lvl="0"/>
            <a:r>
              <a:rPr lang="en-US" dirty="0"/>
              <a:t>Title of Divider Slide Goes Here</a:t>
            </a:r>
          </a:p>
        </p:txBody>
      </p:sp>
      <p:sp>
        <p:nvSpPr>
          <p:cNvPr id="11" name="Text Placeholder 8"/>
          <p:cNvSpPr>
            <a:spLocks noGrp="1"/>
          </p:cNvSpPr>
          <p:nvPr>
            <p:ph type="body" sz="quarter" idx="14" hasCustomPrompt="1"/>
          </p:nvPr>
        </p:nvSpPr>
        <p:spPr>
          <a:xfrm>
            <a:off x="914398" y="5796951"/>
            <a:ext cx="7315201" cy="832450"/>
          </a:xfrm>
        </p:spPr>
        <p:txBody>
          <a:bodyPr/>
          <a:lstStyle>
            <a:lvl1pPr marL="0" indent="0" algn="ctr">
              <a:lnSpc>
                <a:spcPts val="1600"/>
              </a:lnSpc>
              <a:buNone/>
              <a:defRPr sz="1600" i="0" baseline="0">
                <a:solidFill>
                  <a:schemeClr val="tx1"/>
                </a:solidFill>
              </a:defRPr>
            </a:lvl1pPr>
            <a:lvl5pPr marL="914400" indent="0">
              <a:buNone/>
              <a:defRPr/>
            </a:lvl5pPr>
          </a:lstStyle>
          <a:p>
            <a:pPr lvl="0"/>
            <a:r>
              <a:rPr lang="en-US" dirty="0"/>
              <a:t>Subtitle goes here</a:t>
            </a:r>
          </a:p>
        </p:txBody>
      </p:sp>
      <p:sp>
        <p:nvSpPr>
          <p:cNvPr id="9" name="Slide Number Placeholder 5"/>
          <p:cNvSpPr>
            <a:spLocks noGrp="1"/>
          </p:cNvSpPr>
          <p:nvPr>
            <p:ph type="sldNum" sz="quarter" idx="4"/>
          </p:nvPr>
        </p:nvSpPr>
        <p:spPr>
          <a:xfrm>
            <a:off x="8077200" y="6356350"/>
            <a:ext cx="609600" cy="365125"/>
          </a:xfrm>
          <a:prstGeom prst="rect">
            <a:avLst/>
          </a:prstGeom>
        </p:spPr>
        <p:txBody>
          <a:bodyPr vert="horz" lIns="91440" tIns="45720" rIns="91440" bIns="45720" rtlCol="0" anchor="t" anchorCtr="0"/>
          <a:lstStyle>
            <a:lvl1pPr algn="r">
              <a:defRPr sz="1000">
                <a:solidFill>
                  <a:schemeClr val="tx1"/>
                </a:solidFill>
              </a:defRPr>
            </a:lvl1pPr>
          </a:lstStyle>
          <a:p>
            <a:fld id="{B85A576F-4094-4F96-A98E-D95033F19D25}" type="slidenum">
              <a:rPr lang="en-US" smtClean="0">
                <a:solidFill>
                  <a:srgbClr val="242D69"/>
                </a:solidFill>
              </a:rPr>
              <a:pPr/>
              <a:t>‹#›</a:t>
            </a:fld>
            <a:endParaRPr lang="en-US" dirty="0">
              <a:solidFill>
                <a:srgbClr val="242D69"/>
              </a:solidFill>
            </a:endParaRPr>
          </a:p>
        </p:txBody>
      </p:sp>
    </p:spTree>
    <p:extLst>
      <p:ext uri="{BB962C8B-B14F-4D97-AF65-F5344CB8AC3E}">
        <p14:creationId xmlns:p14="http://schemas.microsoft.com/office/powerpoint/2010/main" val="2684133976"/>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1"/>
            <a:ext cx="4038600" cy="4800600"/>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1"/>
            <a:ext cx="4038600" cy="4800600"/>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3" hasCustomPrompt="1"/>
          </p:nvPr>
        </p:nvSpPr>
        <p:spPr>
          <a:xfrm>
            <a:off x="457200" y="762000"/>
            <a:ext cx="8229600" cy="381000"/>
          </a:xfrm>
        </p:spPr>
        <p:txBody>
          <a:bodyPr/>
          <a:lstStyle>
            <a:lvl1pPr marL="0" indent="0">
              <a:buNone/>
              <a:defRPr sz="2000" b="1" baseline="0">
                <a:solidFill>
                  <a:schemeClr val="tx2"/>
                </a:solidFill>
              </a:defRPr>
            </a:lvl1pPr>
          </a:lstStyle>
          <a:p>
            <a:pPr lvl="0"/>
            <a:r>
              <a:rPr lang="en-US" dirty="0" smtClean="0"/>
              <a:t>Click to edit Secondary Title</a:t>
            </a:r>
            <a:endParaRPr lang="en-US" dirty="0"/>
          </a:p>
        </p:txBody>
      </p:sp>
    </p:spTree>
    <p:extLst>
      <p:ext uri="{BB962C8B-B14F-4D97-AF65-F5344CB8AC3E}">
        <p14:creationId xmlns:p14="http://schemas.microsoft.com/office/powerpoint/2010/main" val="1921166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19200"/>
            <a:ext cx="4040188"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58962"/>
            <a:ext cx="4040188" cy="4160838"/>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219200"/>
            <a:ext cx="4041775"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58962"/>
            <a:ext cx="4041775" cy="4160838"/>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ext Placeholder 7"/>
          <p:cNvSpPr>
            <a:spLocks noGrp="1"/>
          </p:cNvSpPr>
          <p:nvPr>
            <p:ph type="body" sz="quarter" idx="13" hasCustomPrompt="1"/>
          </p:nvPr>
        </p:nvSpPr>
        <p:spPr>
          <a:xfrm>
            <a:off x="457200" y="762000"/>
            <a:ext cx="8229600" cy="381000"/>
          </a:xfrm>
        </p:spPr>
        <p:txBody>
          <a:bodyPr/>
          <a:lstStyle>
            <a:lvl1pPr marL="0" indent="0">
              <a:buNone/>
              <a:defRPr sz="2000" b="1" baseline="0">
                <a:solidFill>
                  <a:schemeClr val="tx2"/>
                </a:solidFill>
              </a:defRPr>
            </a:lvl1pPr>
          </a:lstStyle>
          <a:p>
            <a:pPr lvl="0"/>
            <a:r>
              <a:rPr lang="en-US" dirty="0" smtClean="0"/>
              <a:t>Click to edit Secondary Title</a:t>
            </a:r>
            <a:endParaRPr lang="en-US" dirty="0"/>
          </a:p>
        </p:txBody>
      </p:sp>
    </p:spTree>
    <p:extLst>
      <p:ext uri="{BB962C8B-B14F-4D97-AF65-F5344CB8AC3E}">
        <p14:creationId xmlns:p14="http://schemas.microsoft.com/office/powerpoint/2010/main" val="1527971423"/>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7"/>
          <p:cNvSpPr>
            <a:spLocks noGrp="1"/>
          </p:cNvSpPr>
          <p:nvPr>
            <p:ph type="body" sz="quarter" idx="13" hasCustomPrompt="1"/>
          </p:nvPr>
        </p:nvSpPr>
        <p:spPr>
          <a:xfrm>
            <a:off x="457200" y="762000"/>
            <a:ext cx="8229600" cy="381000"/>
          </a:xfrm>
        </p:spPr>
        <p:txBody>
          <a:bodyPr/>
          <a:lstStyle>
            <a:lvl1pPr marL="0" indent="0">
              <a:buNone/>
              <a:defRPr sz="2000" b="1" baseline="0">
                <a:solidFill>
                  <a:schemeClr val="tx2"/>
                </a:solidFill>
              </a:defRPr>
            </a:lvl1pPr>
          </a:lstStyle>
          <a:p>
            <a:pPr lvl="0"/>
            <a:r>
              <a:rPr lang="en-US" dirty="0" smtClean="0"/>
              <a:t>Click to edit Secondary Title</a:t>
            </a:r>
            <a:endParaRPr lang="en-US" dirty="0"/>
          </a:p>
        </p:txBody>
      </p:sp>
    </p:spTree>
    <p:extLst>
      <p:ext uri="{BB962C8B-B14F-4D97-AF65-F5344CB8AC3E}">
        <p14:creationId xmlns:p14="http://schemas.microsoft.com/office/powerpoint/2010/main" val="803273069"/>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049439"/>
            <a:ext cx="2133600" cy="365125"/>
          </a:xfrm>
          <a:prstGeom prst="rect">
            <a:avLst/>
          </a:prstGeom>
        </p:spPr>
        <p:txBody>
          <a:bodyPr/>
          <a:lstStyle/>
          <a:p>
            <a:fld id="{B9B3DAE5-30FB-8C41-8E41-BE7E3E1C1E06}" type="datetime4">
              <a:rPr lang="en-US" smtClean="0">
                <a:solidFill>
                  <a:prstClr val="black"/>
                </a:solidFill>
              </a:rPr>
              <a:pPr/>
              <a:t>October 17, 2018</a:t>
            </a:fld>
            <a:endParaRPr lang="en-US">
              <a:solidFill>
                <a:prstClr val="black"/>
              </a:solidFill>
            </a:endParaRPr>
          </a:p>
        </p:txBody>
      </p:sp>
      <p:sp>
        <p:nvSpPr>
          <p:cNvPr id="3" name="Footer Placeholder 2"/>
          <p:cNvSpPr>
            <a:spLocks noGrp="1"/>
          </p:cNvSpPr>
          <p:nvPr>
            <p:ph type="ftr" sz="quarter" idx="11"/>
          </p:nvPr>
        </p:nvSpPr>
        <p:spPr>
          <a:xfrm>
            <a:off x="3124200" y="6049439"/>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915153" y="5679022"/>
            <a:ext cx="2133600" cy="365125"/>
          </a:xfrm>
          <a:prstGeom prst="rect">
            <a:avLst/>
          </a:prstGeom>
        </p:spPr>
        <p:txBody>
          <a:bodyPr/>
          <a:lstStyle/>
          <a:p>
            <a:fld id="{D3B8DEE4-E1CE-D843-93C6-BCDE319A6831}" type="slidenum">
              <a:rPr lang="en-US" smtClean="0">
                <a:solidFill>
                  <a:prstClr val="black"/>
                </a:solidFill>
              </a:rPr>
              <a:pPr/>
              <a:t>‹#›</a:t>
            </a:fld>
            <a:endParaRPr lang="en-US">
              <a:solidFill>
                <a:prstClr val="black"/>
              </a:solidFill>
            </a:endParaRPr>
          </a:p>
        </p:txBody>
      </p:sp>
      <p:sp>
        <p:nvSpPr>
          <p:cNvPr id="5" name="Rectangle 2"/>
          <p:cNvSpPr>
            <a:spLocks noChangeArrowheads="1"/>
          </p:cNvSpPr>
          <p:nvPr userDrawn="1"/>
        </p:nvSpPr>
        <p:spPr bwMode="gray">
          <a:xfrm>
            <a:off x="0" y="0"/>
            <a:ext cx="9144000" cy="6858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defTabSz="1463675">
              <a:spcBef>
                <a:spcPts val="400"/>
              </a:spcBef>
            </a:pPr>
            <a:endParaRPr lang="en-US" sz="1200">
              <a:solidFill>
                <a:srgbClr val="D9D9D9"/>
              </a:solidFill>
            </a:endParaRPr>
          </a:p>
        </p:txBody>
      </p:sp>
    </p:spTree>
    <p:extLst>
      <p:ext uri="{BB962C8B-B14F-4D97-AF65-F5344CB8AC3E}">
        <p14:creationId xmlns:p14="http://schemas.microsoft.com/office/powerpoint/2010/main" val="338978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One content">
    <p:spTree>
      <p:nvGrpSpPr>
        <p:cNvPr id="1" name=""/>
        <p:cNvGrpSpPr/>
        <p:nvPr/>
      </p:nvGrpSpPr>
      <p:grpSpPr>
        <a:xfrm>
          <a:off x="0" y="0"/>
          <a:ext cx="0" cy="0"/>
          <a:chOff x="0" y="0"/>
          <a:chExt cx="0" cy="0"/>
        </a:xfrm>
      </p:grpSpPr>
      <p:sp>
        <p:nvSpPr>
          <p:cNvPr id="4" name="Text Placeholder 9"/>
          <p:cNvSpPr>
            <a:spLocks noGrp="1"/>
          </p:cNvSpPr>
          <p:nvPr>
            <p:ph idx="1" hasCustomPrompt="1"/>
          </p:nvPr>
        </p:nvSpPr>
        <p:spPr bwMode="gray">
          <a:xfrm>
            <a:off x="457200" y="1219200"/>
            <a:ext cx="8229600" cy="4953000"/>
          </a:xfrm>
          <a:prstGeom prst="rect">
            <a:avLst/>
          </a:prstGeom>
        </p:spPr>
        <p:txBody>
          <a:bodyPr vert="horz" wrap="square" lIns="45720" tIns="45720" rIns="45720" bIns="45720" rtlCol="0">
            <a:noAutofit/>
          </a:bodyPr>
          <a:lstStyle/>
          <a:p>
            <a:pPr lvl="0"/>
            <a:r>
              <a:rPr lang="en-US" dirty="0" smtClean="0"/>
              <a:t>Bullets Arial 20pt regular</a:t>
            </a:r>
          </a:p>
          <a:p>
            <a:pPr lvl="1"/>
            <a:r>
              <a:rPr lang="en-US" dirty="0" smtClean="0"/>
              <a:t>Second level</a:t>
            </a:r>
          </a:p>
          <a:p>
            <a:pPr lvl="2"/>
            <a:r>
              <a:rPr lang="en-US" dirty="0" smtClean="0"/>
              <a:t>Third level</a:t>
            </a:r>
          </a:p>
          <a:p>
            <a:pPr lvl="3"/>
            <a:r>
              <a:rPr lang="en-US" dirty="0" smtClean="0"/>
              <a:t>Fourth level</a:t>
            </a:r>
          </a:p>
        </p:txBody>
      </p:sp>
      <p:sp>
        <p:nvSpPr>
          <p:cNvPr id="6" name="Text Placeholder 5"/>
          <p:cNvSpPr>
            <a:spLocks noGrp="1"/>
          </p:cNvSpPr>
          <p:nvPr>
            <p:ph type="body" sz="quarter" idx="10" hasCustomPrompt="1"/>
          </p:nvPr>
        </p:nvSpPr>
        <p:spPr>
          <a:xfrm>
            <a:off x="5381625" y="5991225"/>
            <a:ext cx="3305175" cy="257175"/>
          </a:xfrm>
        </p:spPr>
        <p:txBody>
          <a:bodyPr lIns="0" rIns="0" anchor="b" anchorCtr="0"/>
          <a:lstStyle>
            <a:lvl1pPr marL="0" indent="0" algn="r">
              <a:buNone/>
              <a:defRPr sz="800">
                <a:solidFill>
                  <a:schemeClr val="tx2"/>
                </a:solidFill>
              </a:defRPr>
            </a:lvl1pPr>
          </a:lstStyle>
          <a:p>
            <a:pPr lvl="0"/>
            <a:r>
              <a:rPr lang="en-US" dirty="0" smtClean="0"/>
              <a:t>Source: 8pt gray</a:t>
            </a:r>
            <a:endParaRPr lang="en-US" dirty="0"/>
          </a:p>
        </p:txBody>
      </p:sp>
      <p:sp>
        <p:nvSpPr>
          <p:cNvPr id="7" name="Title 6"/>
          <p:cNvSpPr>
            <a:spLocks noGrp="1"/>
          </p:cNvSpPr>
          <p:nvPr>
            <p:ph type="title" hasCustomPrompt="1"/>
          </p:nvPr>
        </p:nvSpPr>
        <p:spPr/>
        <p:txBody>
          <a:bodyPr/>
          <a:lstStyle>
            <a:lvl1pPr>
              <a:defRPr/>
            </a:lvl1pPr>
          </a:lstStyle>
          <a:p>
            <a:r>
              <a:rPr lang="en-US" dirty="0" smtClean="0"/>
              <a:t>Slide Titles in Title Case</a:t>
            </a:r>
            <a:endParaRPr lang="en-US" dirty="0"/>
          </a:p>
        </p:txBody>
      </p:sp>
      <p:sp>
        <p:nvSpPr>
          <p:cNvPr id="5" name="Slide Number Placeholder 5"/>
          <p:cNvSpPr>
            <a:spLocks noGrp="1"/>
          </p:cNvSpPr>
          <p:nvPr>
            <p:ph type="sldNum" sz="quarter" idx="12"/>
          </p:nvPr>
        </p:nvSpPr>
        <p:spPr>
          <a:xfrm>
            <a:off x="6915153" y="5498195"/>
            <a:ext cx="2133600" cy="365125"/>
          </a:xfrm>
          <a:prstGeom prst="rect">
            <a:avLst/>
          </a:prstGeom>
        </p:spPr>
        <p:txBody>
          <a:bodyPr/>
          <a:lstStyle/>
          <a:p>
            <a:fld id="{2671AD6B-0A43-43EC-84D1-D16F526CE12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9641932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Training Bullets 1 Column 20p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baseline="0"/>
            </a:lvl1pPr>
          </a:lstStyle>
          <a:p>
            <a:r>
              <a:rPr lang="en-US" dirty="0" smtClean="0"/>
              <a:t>Arial 24pt Bold, Do Not Change Font Size</a:t>
            </a:r>
            <a:endParaRPr lang="en-US" dirty="0"/>
          </a:p>
        </p:txBody>
      </p:sp>
      <p:sp>
        <p:nvSpPr>
          <p:cNvPr id="3" name="Slide Number Placeholder 2"/>
          <p:cNvSpPr>
            <a:spLocks noGrp="1"/>
          </p:cNvSpPr>
          <p:nvPr>
            <p:ph type="sldNum" sz="quarter" idx="10"/>
          </p:nvPr>
        </p:nvSpPr>
        <p:spPr bwMode="gray">
          <a:xfrm>
            <a:off x="8689975" y="6492240"/>
            <a:ext cx="454025" cy="365760"/>
          </a:xfrm>
          <a:prstGeom prst="rect">
            <a:avLst/>
          </a:prstGeom>
        </p:spPr>
        <p:txBody>
          <a:bodyPr/>
          <a:lstStyle/>
          <a:p>
            <a:fld id="{720EF1D8-22C3-47F9-97C9-90650415DCF1}" type="slidenum">
              <a:rPr lang="en-US" smtClean="0">
                <a:solidFill>
                  <a:prstClr val="black"/>
                </a:solidFill>
              </a:rPr>
              <a:pPr/>
              <a:t>‹#›</a:t>
            </a:fld>
            <a:endParaRPr lang="en-US" dirty="0">
              <a:solidFill>
                <a:prstClr val="black"/>
              </a:solidFill>
            </a:endParaRPr>
          </a:p>
        </p:txBody>
      </p:sp>
      <p:sp>
        <p:nvSpPr>
          <p:cNvPr id="5" name="Text Placeholder 4"/>
          <p:cNvSpPr>
            <a:spLocks noGrp="1"/>
          </p:cNvSpPr>
          <p:nvPr>
            <p:ph type="body" sz="quarter" idx="11" hasCustomPrompt="1"/>
          </p:nvPr>
        </p:nvSpPr>
        <p:spPr bwMode="gray">
          <a:xfrm>
            <a:off x="0" y="6418263"/>
            <a:ext cx="2995448" cy="439737"/>
          </a:xfrm>
          <a:prstGeom prst="rect">
            <a:avLst/>
          </a:prstGeom>
        </p:spPr>
        <p:txBody>
          <a:bodyPr anchor="b"/>
          <a:lstStyle>
            <a:lvl1pPr marL="0" indent="0">
              <a:buNone/>
              <a:defRPr sz="800" baseline="0"/>
            </a:lvl1pPr>
            <a:lvl2pPr marL="0" indent="0">
              <a:buNone/>
              <a:defRPr/>
            </a:lvl2pPr>
            <a:lvl3pPr marL="0" indent="0">
              <a:buNone/>
              <a:defRPr/>
            </a:lvl3pPr>
            <a:lvl4pPr marL="0" indent="0">
              <a:buNone/>
              <a:defRPr/>
            </a:lvl4pPr>
            <a:lvl5pPr marL="0" indent="0">
              <a:buNone/>
              <a:defRPr/>
            </a:lvl5pPr>
          </a:lstStyle>
          <a:p>
            <a:pPr lvl="0"/>
            <a:r>
              <a:rPr lang="en-US" dirty="0" smtClean="0"/>
              <a:t>Sources and footnotes are Arial 8pt Regular. </a:t>
            </a:r>
            <a:endParaRPr lang="en-US" dirty="0"/>
          </a:p>
        </p:txBody>
      </p:sp>
      <p:sp>
        <p:nvSpPr>
          <p:cNvPr id="8" name="Text Placeholder 7"/>
          <p:cNvSpPr>
            <a:spLocks noGrp="1"/>
          </p:cNvSpPr>
          <p:nvPr>
            <p:ph type="body" sz="quarter" idx="12" hasCustomPrompt="1"/>
          </p:nvPr>
        </p:nvSpPr>
        <p:spPr>
          <a:xfrm>
            <a:off x="454025" y="1133855"/>
            <a:ext cx="8231188" cy="5036757"/>
          </a:xfrm>
          <a:prstGeom prst="rect">
            <a:avLst/>
          </a:prstGeom>
        </p:spPr>
        <p:txBody>
          <a:bodyPr/>
          <a:lstStyle>
            <a:lvl1pPr marL="233363" indent="-233363">
              <a:spcBef>
                <a:spcPts val="800"/>
              </a:spcBef>
              <a:defRPr sz="2000" baseline="0"/>
            </a:lvl1pPr>
            <a:lvl2pPr marL="466725" indent="-233363">
              <a:spcBef>
                <a:spcPts val="800"/>
              </a:spcBef>
              <a:defRPr sz="2000"/>
            </a:lvl2pPr>
            <a:lvl3pPr marL="681038" indent="-214313">
              <a:spcBef>
                <a:spcPts val="800"/>
              </a:spcBef>
              <a:defRPr sz="2000"/>
            </a:lvl3pPr>
            <a:lvl4pPr marL="914400" indent="-233363">
              <a:spcBef>
                <a:spcPts val="800"/>
              </a:spcBef>
              <a:defRPr sz="2000"/>
            </a:lvl4pPr>
            <a:lvl5pPr marL="1147763" indent="-233363">
              <a:spcBef>
                <a:spcPts val="800"/>
              </a:spcBef>
              <a:defRPr sz="2000"/>
            </a:lvl5pPr>
          </a:lstStyle>
          <a:p>
            <a:pPr lvl="0"/>
            <a:r>
              <a:rPr lang="en-US" dirty="0" smtClean="0"/>
              <a:t>Do not span text wider than this box, instead use two columns</a:t>
            </a:r>
            <a:br>
              <a:rPr lang="en-US" dirty="0" smtClean="0"/>
            </a:br>
            <a:r>
              <a:rPr lang="en-US" dirty="0" smtClean="0"/>
              <a:t>Shorter lines of text are faster/easier to read</a:t>
            </a:r>
            <a:br>
              <a:rPr lang="en-US" dirty="0" smtClean="0"/>
            </a:br>
            <a:r>
              <a:rPr lang="en-US" dirty="0" smtClean="0"/>
              <a:t>Bullets Arial 20pt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3207282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5590556"/>
            <a:ext cx="2133600" cy="365125"/>
          </a:xfrm>
          <a:prstGeom prst="rect">
            <a:avLst/>
          </a:prstGeom>
        </p:spPr>
        <p:txBody>
          <a:bodyPr/>
          <a:lstStyle/>
          <a:p>
            <a:fld id="{94A3106E-1175-5240-991F-0FAA76592ECA}" type="datetime4">
              <a:rPr lang="en-US" smtClean="0">
                <a:solidFill>
                  <a:srgbClr val="242D69"/>
                </a:solidFill>
              </a:rPr>
              <a:pPr/>
              <a:t>October 17, 2018</a:t>
            </a:fld>
            <a:endParaRPr lang="en-US" dirty="0">
              <a:solidFill>
                <a:srgbClr val="242D69"/>
              </a:solidFill>
            </a:endParaRPr>
          </a:p>
        </p:txBody>
      </p:sp>
      <p:sp>
        <p:nvSpPr>
          <p:cNvPr id="4" name="Footer Placeholder 3"/>
          <p:cNvSpPr>
            <a:spLocks noGrp="1"/>
          </p:cNvSpPr>
          <p:nvPr>
            <p:ph type="ftr" sz="quarter" idx="11"/>
          </p:nvPr>
        </p:nvSpPr>
        <p:spPr>
          <a:xfrm>
            <a:off x="3124200" y="5590557"/>
            <a:ext cx="2895600" cy="365125"/>
          </a:xfrm>
          <a:prstGeom prst="rect">
            <a:avLst/>
          </a:prstGeom>
        </p:spPr>
        <p:txBody>
          <a:bodyPr/>
          <a:lstStyle/>
          <a:p>
            <a:endParaRPr lang="en-US" dirty="0">
              <a:solidFill>
                <a:srgbClr val="242D69"/>
              </a:solidFill>
            </a:endParaRPr>
          </a:p>
        </p:txBody>
      </p:sp>
      <p:sp>
        <p:nvSpPr>
          <p:cNvPr id="5" name="Slide Number Placeholder 4"/>
          <p:cNvSpPr>
            <a:spLocks noGrp="1"/>
          </p:cNvSpPr>
          <p:nvPr>
            <p:ph type="sldNum" sz="quarter" idx="12"/>
          </p:nvPr>
        </p:nvSpPr>
        <p:spPr>
          <a:xfrm>
            <a:off x="6915153" y="5597291"/>
            <a:ext cx="2133600" cy="365125"/>
          </a:xfrm>
          <a:prstGeom prst="rect">
            <a:avLst/>
          </a:prstGeom>
        </p:spPr>
        <p:txBody>
          <a:bodyPr/>
          <a:lstStyle/>
          <a:p>
            <a:fld id="{D3B8DEE4-E1CE-D843-93C6-BCDE319A6831}" type="slidenum">
              <a:rPr lang="en-US" smtClean="0">
                <a:solidFill>
                  <a:srgbClr val="242D69"/>
                </a:solidFill>
              </a:rPr>
              <a:pPr/>
              <a:t>‹#›</a:t>
            </a:fld>
            <a:endParaRPr lang="en-US" dirty="0">
              <a:solidFill>
                <a:srgbClr val="242D69"/>
              </a:solidFill>
            </a:endParaRPr>
          </a:p>
        </p:txBody>
      </p:sp>
    </p:spTree>
    <p:extLst>
      <p:ext uri="{BB962C8B-B14F-4D97-AF65-F5344CB8AC3E}">
        <p14:creationId xmlns:p14="http://schemas.microsoft.com/office/powerpoint/2010/main" val="964441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34259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5477390"/>
            <a:ext cx="2133600" cy="365125"/>
          </a:xfrm>
          <a:prstGeom prst="rect">
            <a:avLst/>
          </a:prstGeom>
        </p:spPr>
        <p:txBody>
          <a:bodyPr/>
          <a:lstStyle/>
          <a:p>
            <a:fld id="{C9BEC005-3EF6-214A-95B9-829C459DABA8}" type="datetime4">
              <a:rPr lang="en-US" smtClean="0">
                <a:solidFill>
                  <a:prstClr val="black"/>
                </a:solidFill>
              </a:rPr>
              <a:pPr/>
              <a:t>October 17, 2018</a:t>
            </a:fld>
            <a:endParaRPr lang="en-US" dirty="0">
              <a:solidFill>
                <a:prstClr val="black"/>
              </a:solidFill>
            </a:endParaRPr>
          </a:p>
        </p:txBody>
      </p:sp>
      <p:sp>
        <p:nvSpPr>
          <p:cNvPr id="5" name="Footer Placeholder 4"/>
          <p:cNvSpPr>
            <a:spLocks noGrp="1"/>
          </p:cNvSpPr>
          <p:nvPr>
            <p:ph type="ftr" sz="quarter" idx="11"/>
          </p:nvPr>
        </p:nvSpPr>
        <p:spPr>
          <a:xfrm>
            <a:off x="3124200" y="5477391"/>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915153" y="5484125"/>
            <a:ext cx="2133600" cy="365125"/>
          </a:xfrm>
          <a:prstGeom prst="rect">
            <a:avLst/>
          </a:prstGeom>
        </p:spPr>
        <p:txBody>
          <a:bodyPr/>
          <a:lstStyle/>
          <a:p>
            <a:fld id="{D3B8DEE4-E1CE-D843-93C6-BCDE319A683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54536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ne content">
    <p:spTree>
      <p:nvGrpSpPr>
        <p:cNvPr id="1" name=""/>
        <p:cNvGrpSpPr/>
        <p:nvPr/>
      </p:nvGrpSpPr>
      <p:grpSpPr>
        <a:xfrm>
          <a:off x="0" y="0"/>
          <a:ext cx="0" cy="0"/>
          <a:chOff x="0" y="0"/>
          <a:chExt cx="0" cy="0"/>
        </a:xfrm>
      </p:grpSpPr>
      <p:sp>
        <p:nvSpPr>
          <p:cNvPr id="4" name="Text Placeholder 9"/>
          <p:cNvSpPr>
            <a:spLocks noGrp="1"/>
          </p:cNvSpPr>
          <p:nvPr>
            <p:ph idx="1" hasCustomPrompt="1"/>
          </p:nvPr>
        </p:nvSpPr>
        <p:spPr bwMode="gray">
          <a:xfrm>
            <a:off x="457200" y="1219200"/>
            <a:ext cx="8229600" cy="4953000"/>
          </a:xfrm>
          <a:prstGeom prst="rect">
            <a:avLst/>
          </a:prstGeom>
        </p:spPr>
        <p:txBody>
          <a:bodyPr vert="horz" wrap="square" lIns="45720" tIns="45720" rIns="45720" bIns="45720" rtlCol="0">
            <a:noAutofit/>
          </a:bodyPr>
          <a:lstStyle/>
          <a:p>
            <a:pPr lvl="0"/>
            <a:r>
              <a:rPr lang="en-US" dirty="0"/>
              <a:t>Bullets Arial 20pt regular</a:t>
            </a:r>
          </a:p>
          <a:p>
            <a:pPr lvl="1"/>
            <a:r>
              <a:rPr lang="en-US" dirty="0"/>
              <a:t>Second level</a:t>
            </a:r>
          </a:p>
          <a:p>
            <a:pPr lvl="2"/>
            <a:r>
              <a:rPr lang="en-US" dirty="0"/>
              <a:t>Third level</a:t>
            </a:r>
          </a:p>
          <a:p>
            <a:pPr lvl="3"/>
            <a:r>
              <a:rPr lang="en-US" dirty="0"/>
              <a:t>Fourth level</a:t>
            </a:r>
          </a:p>
        </p:txBody>
      </p:sp>
      <p:sp>
        <p:nvSpPr>
          <p:cNvPr id="5" name="Slide Number Placeholder 5"/>
          <p:cNvSpPr>
            <a:spLocks noGrp="1"/>
          </p:cNvSpPr>
          <p:nvPr>
            <p:ph type="sldNum" sz="quarter" idx="4"/>
          </p:nvPr>
        </p:nvSpPr>
        <p:spPr>
          <a:xfrm>
            <a:off x="8077200" y="6356350"/>
            <a:ext cx="609600" cy="365125"/>
          </a:xfrm>
          <a:prstGeom prst="rect">
            <a:avLst/>
          </a:prstGeom>
        </p:spPr>
        <p:txBody>
          <a:bodyPr vert="horz" lIns="91440" tIns="45720" rIns="91440" bIns="45720" rtlCol="0" anchor="t" anchorCtr="0"/>
          <a:lstStyle>
            <a:lvl1pPr algn="r">
              <a:defRPr sz="1000">
                <a:solidFill>
                  <a:schemeClr val="accent2"/>
                </a:solidFill>
              </a:defRPr>
            </a:lvl1pPr>
          </a:lstStyle>
          <a:p>
            <a:fld id="{B85A576F-4094-4F96-A98E-D95033F19D25}" type="slidenum">
              <a:rPr lang="en-US" smtClean="0">
                <a:solidFill>
                  <a:srgbClr val="00ACD4"/>
                </a:solidFill>
              </a:rPr>
              <a:pPr/>
              <a:t>‹#›</a:t>
            </a:fld>
            <a:endParaRPr lang="en-US" dirty="0">
              <a:solidFill>
                <a:srgbClr val="00ACD4"/>
              </a:solidFill>
            </a:endParaRPr>
          </a:p>
        </p:txBody>
      </p:sp>
      <p:sp>
        <p:nvSpPr>
          <p:cNvPr id="6" name="Text Placeholder 5"/>
          <p:cNvSpPr>
            <a:spLocks noGrp="1"/>
          </p:cNvSpPr>
          <p:nvPr>
            <p:ph type="body" sz="quarter" idx="10" hasCustomPrompt="1"/>
          </p:nvPr>
        </p:nvSpPr>
        <p:spPr>
          <a:xfrm>
            <a:off x="5381625" y="5991225"/>
            <a:ext cx="3305175" cy="257175"/>
          </a:xfrm>
        </p:spPr>
        <p:txBody>
          <a:bodyPr lIns="0" rIns="0" anchor="b" anchorCtr="0"/>
          <a:lstStyle>
            <a:lvl1pPr marL="0" indent="0" algn="r">
              <a:buNone/>
              <a:defRPr sz="800">
                <a:solidFill>
                  <a:schemeClr val="tx2"/>
                </a:solidFill>
              </a:defRPr>
            </a:lvl1pPr>
          </a:lstStyle>
          <a:p>
            <a:pPr lvl="0"/>
            <a:r>
              <a:rPr lang="en-US" dirty="0"/>
              <a:t>Source: 8pt gray</a:t>
            </a:r>
          </a:p>
        </p:txBody>
      </p:sp>
      <p:sp>
        <p:nvSpPr>
          <p:cNvPr id="7" name="Title 6"/>
          <p:cNvSpPr>
            <a:spLocks noGrp="1"/>
          </p:cNvSpPr>
          <p:nvPr>
            <p:ph type="title" hasCustomPrompt="1"/>
          </p:nvPr>
        </p:nvSpPr>
        <p:spPr/>
        <p:txBody>
          <a:bodyPr/>
          <a:lstStyle>
            <a:lvl1pPr>
              <a:defRPr/>
            </a:lvl1pPr>
          </a:lstStyle>
          <a:p>
            <a:r>
              <a:rPr lang="en-US" dirty="0"/>
              <a:t>Slide Titles in Title Case</a:t>
            </a:r>
          </a:p>
        </p:txBody>
      </p:sp>
    </p:spTree>
    <p:extLst>
      <p:ext uri="{BB962C8B-B14F-4D97-AF65-F5344CB8AC3E}">
        <p14:creationId xmlns:p14="http://schemas.microsoft.com/office/powerpoint/2010/main" val="1136323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ubtitle and content">
    <p:spTree>
      <p:nvGrpSpPr>
        <p:cNvPr id="1" name=""/>
        <p:cNvGrpSpPr/>
        <p:nvPr/>
      </p:nvGrpSpPr>
      <p:grpSpPr>
        <a:xfrm>
          <a:off x="0" y="0"/>
          <a:ext cx="0" cy="0"/>
          <a:chOff x="0" y="0"/>
          <a:chExt cx="0" cy="0"/>
        </a:xfrm>
      </p:grpSpPr>
      <p:sp>
        <p:nvSpPr>
          <p:cNvPr id="4" name="Text Placeholder 9"/>
          <p:cNvSpPr>
            <a:spLocks noGrp="1"/>
          </p:cNvSpPr>
          <p:nvPr>
            <p:ph idx="1" hasCustomPrompt="1"/>
          </p:nvPr>
        </p:nvSpPr>
        <p:spPr bwMode="gray">
          <a:xfrm>
            <a:off x="457200" y="1752600"/>
            <a:ext cx="8229600" cy="4419600"/>
          </a:xfrm>
          <a:prstGeom prst="rect">
            <a:avLst/>
          </a:prstGeom>
        </p:spPr>
        <p:txBody>
          <a:bodyPr vert="horz" wrap="square" lIns="45720" tIns="45720" rIns="45720" bIns="45720" rtlCol="0">
            <a:noAutofit/>
          </a:bodyPr>
          <a:lstStyle/>
          <a:p>
            <a:pPr lvl="0"/>
            <a:r>
              <a:rPr lang="en-US" dirty="0"/>
              <a:t>Bullets Arial 20pt regular</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8077200" y="6356350"/>
            <a:ext cx="609600" cy="365125"/>
          </a:xfrm>
          <a:prstGeom prst="rect">
            <a:avLst/>
          </a:prstGeom>
        </p:spPr>
        <p:txBody>
          <a:bodyPr vert="horz" lIns="91440" tIns="45720" rIns="91440" bIns="45720" rtlCol="0" anchor="t" anchorCtr="0"/>
          <a:lstStyle>
            <a:lvl1pPr algn="r">
              <a:defRPr sz="1000">
                <a:solidFill>
                  <a:schemeClr val="accent2"/>
                </a:solidFill>
              </a:defRPr>
            </a:lvl1pPr>
          </a:lstStyle>
          <a:p>
            <a:fld id="{B85A576F-4094-4F96-A98E-D95033F19D25}" type="slidenum">
              <a:rPr lang="en-US" smtClean="0">
                <a:solidFill>
                  <a:srgbClr val="00ACD4"/>
                </a:solidFill>
              </a:rPr>
              <a:pPr/>
              <a:t>‹#›</a:t>
            </a:fld>
            <a:endParaRPr lang="en-US" dirty="0">
              <a:solidFill>
                <a:srgbClr val="00ACD4"/>
              </a:solidFill>
            </a:endParaRPr>
          </a:p>
        </p:txBody>
      </p:sp>
      <p:sp>
        <p:nvSpPr>
          <p:cNvPr id="9" name="Text Placeholder 8"/>
          <p:cNvSpPr>
            <a:spLocks noGrp="1"/>
          </p:cNvSpPr>
          <p:nvPr>
            <p:ph type="body" sz="quarter" idx="12" hasCustomPrompt="1"/>
          </p:nvPr>
        </p:nvSpPr>
        <p:spPr>
          <a:xfrm>
            <a:off x="457200" y="1066800"/>
            <a:ext cx="8229600" cy="636588"/>
          </a:xfrm>
        </p:spPr>
        <p:txBody>
          <a:bodyPr anchor="ctr" anchorCtr="0"/>
          <a:lstStyle>
            <a:lvl1pPr marL="0" indent="0">
              <a:buNone/>
              <a:defRPr sz="1600" b="0">
                <a:solidFill>
                  <a:schemeClr val="tx2"/>
                </a:solidFill>
              </a:defRPr>
            </a:lvl1pPr>
          </a:lstStyle>
          <a:p>
            <a:pPr lvl="0"/>
            <a:r>
              <a:rPr lang="en-US" dirty="0"/>
              <a:t>Subtitles in sentence case</a:t>
            </a:r>
          </a:p>
        </p:txBody>
      </p:sp>
      <p:sp>
        <p:nvSpPr>
          <p:cNvPr id="7" name="Text Placeholder 5"/>
          <p:cNvSpPr>
            <a:spLocks noGrp="1"/>
          </p:cNvSpPr>
          <p:nvPr>
            <p:ph type="body" sz="quarter" idx="10" hasCustomPrompt="1"/>
          </p:nvPr>
        </p:nvSpPr>
        <p:spPr>
          <a:xfrm>
            <a:off x="5381625" y="5991225"/>
            <a:ext cx="3305175" cy="257175"/>
          </a:xfrm>
        </p:spPr>
        <p:txBody>
          <a:bodyPr lIns="0" rIns="0" anchor="b" anchorCtr="0"/>
          <a:lstStyle>
            <a:lvl1pPr marL="0" indent="0" algn="r">
              <a:buNone/>
              <a:defRPr sz="800">
                <a:solidFill>
                  <a:schemeClr val="tx2"/>
                </a:solidFill>
              </a:defRPr>
            </a:lvl1pPr>
          </a:lstStyle>
          <a:p>
            <a:pPr lvl="0"/>
            <a:r>
              <a:rPr lang="en-US" dirty="0"/>
              <a:t>Source: 8pt gray</a:t>
            </a:r>
          </a:p>
        </p:txBody>
      </p:sp>
      <p:sp>
        <p:nvSpPr>
          <p:cNvPr id="2" name="Title 1"/>
          <p:cNvSpPr>
            <a:spLocks noGrp="1"/>
          </p:cNvSpPr>
          <p:nvPr>
            <p:ph type="title" hasCustomPrompt="1"/>
          </p:nvPr>
        </p:nvSpPr>
        <p:spPr/>
        <p:txBody>
          <a:bodyPr/>
          <a:lstStyle>
            <a:lvl1pPr>
              <a:defRPr/>
            </a:lvl1pPr>
          </a:lstStyle>
          <a:p>
            <a:r>
              <a:rPr lang="en-US" dirty="0"/>
              <a:t>Slide Titles in Title Case</a:t>
            </a:r>
          </a:p>
        </p:txBody>
      </p:sp>
    </p:spTree>
    <p:extLst>
      <p:ext uri="{BB962C8B-B14F-4D97-AF65-F5344CB8AC3E}">
        <p14:creationId xmlns:p14="http://schemas.microsoft.com/office/powerpoint/2010/main" val="3993986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4" name="Text Placeholder 9"/>
          <p:cNvSpPr>
            <a:spLocks noGrp="1"/>
          </p:cNvSpPr>
          <p:nvPr>
            <p:ph idx="1" hasCustomPrompt="1"/>
          </p:nvPr>
        </p:nvSpPr>
        <p:spPr bwMode="gray">
          <a:xfrm>
            <a:off x="457199" y="1219200"/>
            <a:ext cx="3931920" cy="4953000"/>
          </a:xfrm>
          <a:prstGeom prst="rect">
            <a:avLst/>
          </a:prstGeom>
        </p:spPr>
        <p:txBody>
          <a:bodyPr vert="horz" wrap="square" lIns="45720" tIns="45720" rIns="45720" bIns="45720" rtlCol="0">
            <a:noAutofit/>
          </a:bodyPr>
          <a:lstStyle/>
          <a:p>
            <a:pPr lvl="0"/>
            <a:r>
              <a:rPr lang="en-US" dirty="0"/>
              <a:t>Bullets Arial 20pt regular</a:t>
            </a:r>
          </a:p>
          <a:p>
            <a:pPr lvl="1"/>
            <a:r>
              <a:rPr lang="en-US" dirty="0"/>
              <a:t>Second level</a:t>
            </a:r>
          </a:p>
          <a:p>
            <a:pPr lvl="2"/>
            <a:r>
              <a:rPr lang="en-US" dirty="0"/>
              <a:t>Third level</a:t>
            </a:r>
          </a:p>
          <a:p>
            <a:pPr lvl="3"/>
            <a:r>
              <a:rPr lang="en-US" dirty="0"/>
              <a:t>Fourth level</a:t>
            </a:r>
          </a:p>
        </p:txBody>
      </p:sp>
      <p:sp>
        <p:nvSpPr>
          <p:cNvPr id="5" name="Slide Number Placeholder 5"/>
          <p:cNvSpPr>
            <a:spLocks noGrp="1"/>
          </p:cNvSpPr>
          <p:nvPr>
            <p:ph type="sldNum" sz="quarter" idx="4"/>
          </p:nvPr>
        </p:nvSpPr>
        <p:spPr>
          <a:xfrm>
            <a:off x="8077200" y="6356350"/>
            <a:ext cx="609600" cy="365125"/>
          </a:xfrm>
          <a:prstGeom prst="rect">
            <a:avLst/>
          </a:prstGeom>
        </p:spPr>
        <p:txBody>
          <a:bodyPr vert="horz" lIns="91440" tIns="45720" rIns="91440" bIns="45720" rtlCol="0" anchor="t" anchorCtr="0"/>
          <a:lstStyle>
            <a:lvl1pPr algn="r">
              <a:defRPr sz="1000">
                <a:solidFill>
                  <a:schemeClr val="accent2"/>
                </a:solidFill>
              </a:defRPr>
            </a:lvl1pPr>
          </a:lstStyle>
          <a:p>
            <a:fld id="{B85A576F-4094-4F96-A98E-D95033F19D25}" type="slidenum">
              <a:rPr lang="en-US" smtClean="0">
                <a:solidFill>
                  <a:srgbClr val="00ACD4"/>
                </a:solidFill>
              </a:rPr>
              <a:pPr/>
              <a:t>‹#›</a:t>
            </a:fld>
            <a:endParaRPr lang="en-US" dirty="0">
              <a:solidFill>
                <a:srgbClr val="00ACD4"/>
              </a:solidFill>
            </a:endParaRPr>
          </a:p>
        </p:txBody>
      </p:sp>
      <p:sp>
        <p:nvSpPr>
          <p:cNvPr id="6" name="Text Placeholder 9"/>
          <p:cNvSpPr>
            <a:spLocks noGrp="1"/>
          </p:cNvSpPr>
          <p:nvPr>
            <p:ph idx="10" hasCustomPrompt="1"/>
          </p:nvPr>
        </p:nvSpPr>
        <p:spPr bwMode="gray">
          <a:xfrm>
            <a:off x="4752114" y="1219200"/>
            <a:ext cx="3931920" cy="4953000"/>
          </a:xfrm>
          <a:prstGeom prst="rect">
            <a:avLst/>
          </a:prstGeom>
        </p:spPr>
        <p:txBody>
          <a:bodyPr vert="horz" wrap="square" lIns="45720" tIns="45720" rIns="45720" bIns="45720" rtlCol="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Bullets Arial 20pt regular</a:t>
            </a:r>
          </a:p>
          <a:p>
            <a:pPr lvl="1"/>
            <a:r>
              <a:rPr lang="en-US" dirty="0"/>
              <a:t>Second level</a:t>
            </a:r>
          </a:p>
          <a:p>
            <a:pPr lvl="2"/>
            <a:r>
              <a:rPr lang="en-US" dirty="0"/>
              <a:t>Third level</a:t>
            </a:r>
          </a:p>
          <a:p>
            <a:pPr lvl="3"/>
            <a:r>
              <a:rPr lang="en-US" dirty="0"/>
              <a:t>Fourth level</a:t>
            </a:r>
          </a:p>
        </p:txBody>
      </p:sp>
      <p:sp>
        <p:nvSpPr>
          <p:cNvPr id="7" name="Text Placeholder 5"/>
          <p:cNvSpPr>
            <a:spLocks noGrp="1"/>
          </p:cNvSpPr>
          <p:nvPr>
            <p:ph type="body" sz="quarter" idx="11" hasCustomPrompt="1"/>
          </p:nvPr>
        </p:nvSpPr>
        <p:spPr>
          <a:xfrm>
            <a:off x="5381625" y="5991225"/>
            <a:ext cx="3305175" cy="257175"/>
          </a:xfrm>
        </p:spPr>
        <p:txBody>
          <a:bodyPr lIns="0" rIns="0" anchor="b" anchorCtr="0"/>
          <a:lstStyle>
            <a:lvl1pPr marL="0" indent="0" algn="r">
              <a:buNone/>
              <a:defRPr sz="800">
                <a:solidFill>
                  <a:schemeClr val="tx2"/>
                </a:solidFill>
              </a:defRPr>
            </a:lvl1pPr>
          </a:lstStyle>
          <a:p>
            <a:pPr lvl="0"/>
            <a:r>
              <a:rPr lang="en-US" dirty="0"/>
              <a:t>Source: 8pt gray</a:t>
            </a:r>
          </a:p>
        </p:txBody>
      </p:sp>
      <p:sp>
        <p:nvSpPr>
          <p:cNvPr id="8" name="Title 7"/>
          <p:cNvSpPr>
            <a:spLocks noGrp="1"/>
          </p:cNvSpPr>
          <p:nvPr>
            <p:ph type="title" hasCustomPrompt="1"/>
          </p:nvPr>
        </p:nvSpPr>
        <p:spPr/>
        <p:txBody>
          <a:bodyPr/>
          <a:lstStyle>
            <a:lvl1pPr>
              <a:defRPr/>
            </a:lvl1pPr>
          </a:lstStyle>
          <a:p>
            <a:r>
              <a:rPr lang="en-US" dirty="0"/>
              <a:t>Slide Titles in Title Case</a:t>
            </a:r>
          </a:p>
        </p:txBody>
      </p:sp>
    </p:spTree>
    <p:extLst>
      <p:ext uri="{BB962C8B-B14F-4D97-AF65-F5344CB8AC3E}">
        <p14:creationId xmlns:p14="http://schemas.microsoft.com/office/powerpoint/2010/main" val="1812716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ubtitle and two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9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9"/>
          <p:cNvSpPr>
            <a:spLocks noGrp="1"/>
          </p:cNvSpPr>
          <p:nvPr>
            <p:ph idx="1" hasCustomPrompt="1"/>
          </p:nvPr>
        </p:nvSpPr>
        <p:spPr bwMode="gray">
          <a:xfrm>
            <a:off x="459971" y="1787237"/>
            <a:ext cx="3931920" cy="4389120"/>
          </a:xfrm>
          <a:prstGeom prst="rect">
            <a:avLst/>
          </a:prstGeom>
        </p:spPr>
        <p:txBody>
          <a:bodyPr vert="horz" wrap="square" lIns="45720" tIns="45720" rIns="45720" bIns="45720" rtlCol="0">
            <a:noAutofit/>
          </a:bodyPr>
          <a:lstStyle/>
          <a:p>
            <a:pPr lvl="0"/>
            <a:r>
              <a:rPr lang="en-US" dirty="0"/>
              <a:t>Bullets Arial 20pt regular</a:t>
            </a:r>
          </a:p>
          <a:p>
            <a:pPr lvl="1"/>
            <a:r>
              <a:rPr lang="en-US" dirty="0"/>
              <a:t>Second level</a:t>
            </a:r>
          </a:p>
          <a:p>
            <a:pPr lvl="2"/>
            <a:r>
              <a:rPr lang="en-US" dirty="0"/>
              <a:t>Third level</a:t>
            </a:r>
          </a:p>
          <a:p>
            <a:pPr lvl="3"/>
            <a:r>
              <a:rPr lang="en-US" dirty="0"/>
              <a:t>Fourth level</a:t>
            </a:r>
          </a:p>
        </p:txBody>
      </p:sp>
      <p:sp>
        <p:nvSpPr>
          <p:cNvPr id="5" name="Slide Number Placeholder 5"/>
          <p:cNvSpPr>
            <a:spLocks noGrp="1"/>
          </p:cNvSpPr>
          <p:nvPr>
            <p:ph type="sldNum" sz="quarter" idx="4"/>
          </p:nvPr>
        </p:nvSpPr>
        <p:spPr>
          <a:xfrm>
            <a:off x="8077200" y="6356350"/>
            <a:ext cx="609600" cy="365125"/>
          </a:xfrm>
          <a:prstGeom prst="rect">
            <a:avLst/>
          </a:prstGeom>
        </p:spPr>
        <p:txBody>
          <a:bodyPr vert="horz" lIns="91440" tIns="45720" rIns="91440" bIns="45720" rtlCol="0" anchor="t" anchorCtr="0"/>
          <a:lstStyle>
            <a:lvl1pPr algn="r">
              <a:defRPr sz="1000">
                <a:solidFill>
                  <a:schemeClr val="accent2"/>
                </a:solidFill>
              </a:defRPr>
            </a:lvl1pPr>
          </a:lstStyle>
          <a:p>
            <a:fld id="{B85A576F-4094-4F96-A98E-D95033F19D25}" type="slidenum">
              <a:rPr lang="en-US" smtClean="0">
                <a:solidFill>
                  <a:srgbClr val="00ACD4"/>
                </a:solidFill>
              </a:rPr>
              <a:pPr/>
              <a:t>‹#›</a:t>
            </a:fld>
            <a:endParaRPr lang="en-US" dirty="0">
              <a:solidFill>
                <a:srgbClr val="00ACD4"/>
              </a:solidFill>
            </a:endParaRPr>
          </a:p>
        </p:txBody>
      </p:sp>
      <p:sp>
        <p:nvSpPr>
          <p:cNvPr id="6" name="Text Placeholder 9"/>
          <p:cNvSpPr>
            <a:spLocks noGrp="1"/>
          </p:cNvSpPr>
          <p:nvPr>
            <p:ph idx="10" hasCustomPrompt="1"/>
          </p:nvPr>
        </p:nvSpPr>
        <p:spPr bwMode="gray">
          <a:xfrm>
            <a:off x="4752114" y="1783484"/>
            <a:ext cx="3931920" cy="4389120"/>
          </a:xfrm>
          <a:prstGeom prst="rect">
            <a:avLst/>
          </a:prstGeom>
        </p:spPr>
        <p:txBody>
          <a:bodyPr vert="horz" wrap="square" lIns="45720" tIns="45720" rIns="45720" bIns="45720" rtlCol="0">
            <a:noAutofit/>
          </a:bodyPr>
          <a:lstStyle/>
          <a:p>
            <a:pPr lvl="0"/>
            <a:r>
              <a:rPr lang="en-US" dirty="0"/>
              <a:t>Bullets Arial 20pt regular</a:t>
            </a:r>
          </a:p>
          <a:p>
            <a:pPr lvl="1"/>
            <a:r>
              <a:rPr lang="en-US" dirty="0"/>
              <a:t>Second level</a:t>
            </a:r>
          </a:p>
          <a:p>
            <a:pPr lvl="2"/>
            <a:r>
              <a:rPr lang="en-US" dirty="0"/>
              <a:t>Third level</a:t>
            </a:r>
          </a:p>
          <a:p>
            <a:pPr lvl="3"/>
            <a:r>
              <a:rPr lang="en-US" dirty="0"/>
              <a:t>Fourth level</a:t>
            </a:r>
          </a:p>
        </p:txBody>
      </p:sp>
      <p:sp>
        <p:nvSpPr>
          <p:cNvPr id="12" name="Text Placeholder 8"/>
          <p:cNvSpPr>
            <a:spLocks noGrp="1"/>
          </p:cNvSpPr>
          <p:nvPr>
            <p:ph type="body" sz="quarter" idx="12" hasCustomPrompt="1"/>
          </p:nvPr>
        </p:nvSpPr>
        <p:spPr>
          <a:xfrm>
            <a:off x="457200" y="1066800"/>
            <a:ext cx="3934691" cy="636588"/>
          </a:xfrm>
        </p:spPr>
        <p:txBody>
          <a:bodyPr anchor="ctr" anchorCtr="0"/>
          <a:lstStyle>
            <a:lvl1pPr marL="0" indent="0">
              <a:buNone/>
              <a:defRPr sz="1600" b="0">
                <a:solidFill>
                  <a:schemeClr val="tx2"/>
                </a:solidFill>
              </a:defRPr>
            </a:lvl1pPr>
          </a:lstStyle>
          <a:p>
            <a:pPr lvl="0"/>
            <a:r>
              <a:rPr lang="en-US" dirty="0"/>
              <a:t>Subtitles in sentence case</a:t>
            </a:r>
          </a:p>
        </p:txBody>
      </p:sp>
      <p:sp>
        <p:nvSpPr>
          <p:cNvPr id="13" name="Text Placeholder 8"/>
          <p:cNvSpPr>
            <a:spLocks noGrp="1"/>
          </p:cNvSpPr>
          <p:nvPr>
            <p:ph type="body" sz="quarter" idx="15" hasCustomPrompt="1"/>
          </p:nvPr>
        </p:nvSpPr>
        <p:spPr>
          <a:xfrm>
            <a:off x="4757304" y="1066800"/>
            <a:ext cx="3934691" cy="636588"/>
          </a:xfrm>
        </p:spPr>
        <p:txBody>
          <a:bodyPr anchor="ctr" anchorCtr="0"/>
          <a:lstStyle>
            <a:lvl1pPr marL="0" indent="0">
              <a:buNone/>
              <a:defRPr sz="1600" b="0">
                <a:solidFill>
                  <a:schemeClr val="tx2"/>
                </a:solidFill>
              </a:defRPr>
            </a:lvl1pPr>
          </a:lstStyle>
          <a:p>
            <a:pPr lvl="0"/>
            <a:r>
              <a:rPr lang="en-US" dirty="0"/>
              <a:t>Subtitles in sentence case</a:t>
            </a:r>
          </a:p>
        </p:txBody>
      </p:sp>
      <p:sp>
        <p:nvSpPr>
          <p:cNvPr id="9" name="Text Placeholder 5"/>
          <p:cNvSpPr>
            <a:spLocks noGrp="1"/>
          </p:cNvSpPr>
          <p:nvPr>
            <p:ph type="body" sz="quarter" idx="16" hasCustomPrompt="1"/>
          </p:nvPr>
        </p:nvSpPr>
        <p:spPr>
          <a:xfrm>
            <a:off x="5381625" y="5991225"/>
            <a:ext cx="3305175" cy="257175"/>
          </a:xfrm>
        </p:spPr>
        <p:txBody>
          <a:bodyPr lIns="0" rIns="0" anchor="b" anchorCtr="0"/>
          <a:lstStyle>
            <a:lvl1pPr marL="0" indent="0" algn="r">
              <a:buNone/>
              <a:defRPr sz="800">
                <a:solidFill>
                  <a:schemeClr val="tx2"/>
                </a:solidFill>
              </a:defRPr>
            </a:lvl1pPr>
          </a:lstStyle>
          <a:p>
            <a:pPr lvl="0"/>
            <a:r>
              <a:rPr lang="en-US" dirty="0"/>
              <a:t>Source: 8pt gray</a:t>
            </a:r>
          </a:p>
        </p:txBody>
      </p:sp>
      <p:sp>
        <p:nvSpPr>
          <p:cNvPr id="10" name="Title 9"/>
          <p:cNvSpPr>
            <a:spLocks noGrp="1"/>
          </p:cNvSpPr>
          <p:nvPr>
            <p:ph type="title" hasCustomPrompt="1"/>
          </p:nvPr>
        </p:nvSpPr>
        <p:spPr/>
        <p:txBody>
          <a:bodyPr/>
          <a:lstStyle>
            <a:lvl1pPr>
              <a:defRPr/>
            </a:lvl1pPr>
          </a:lstStyle>
          <a:p>
            <a:r>
              <a:rPr lang="en-US" dirty="0"/>
              <a:t>Slide Titles in Title Case</a:t>
            </a:r>
          </a:p>
        </p:txBody>
      </p:sp>
    </p:spTree>
    <p:extLst>
      <p:ext uri="{BB962C8B-B14F-4D97-AF65-F5344CB8AC3E}">
        <p14:creationId xmlns:p14="http://schemas.microsoft.com/office/powerpoint/2010/main" val="2410902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077200" y="6356350"/>
            <a:ext cx="609600" cy="365125"/>
          </a:xfrm>
          <a:prstGeom prst="rect">
            <a:avLst/>
          </a:prstGeom>
        </p:spPr>
        <p:txBody>
          <a:bodyPr vert="horz" lIns="91440" tIns="45720" rIns="91440" bIns="45720" rtlCol="0" anchor="t" anchorCtr="0"/>
          <a:lstStyle>
            <a:lvl1pPr algn="r">
              <a:defRPr sz="1000">
                <a:solidFill>
                  <a:schemeClr val="accent2"/>
                </a:solidFill>
              </a:defRPr>
            </a:lvl1pPr>
          </a:lstStyle>
          <a:p>
            <a:fld id="{B85A576F-4094-4F96-A98E-D95033F19D25}" type="slidenum">
              <a:rPr lang="en-US" smtClean="0">
                <a:solidFill>
                  <a:srgbClr val="00ACD4"/>
                </a:solidFill>
              </a:rPr>
              <a:pPr/>
              <a:t>‹#›</a:t>
            </a:fld>
            <a:endParaRPr lang="en-US" dirty="0">
              <a:solidFill>
                <a:srgbClr val="00ACD4"/>
              </a:solidFill>
            </a:endParaRPr>
          </a:p>
        </p:txBody>
      </p:sp>
      <p:sp>
        <p:nvSpPr>
          <p:cNvPr id="4" name="Text Placeholder 5"/>
          <p:cNvSpPr>
            <a:spLocks noGrp="1"/>
          </p:cNvSpPr>
          <p:nvPr>
            <p:ph type="body" sz="quarter" idx="10" hasCustomPrompt="1"/>
          </p:nvPr>
        </p:nvSpPr>
        <p:spPr>
          <a:xfrm>
            <a:off x="5381625" y="5991225"/>
            <a:ext cx="3305175" cy="257175"/>
          </a:xfrm>
        </p:spPr>
        <p:txBody>
          <a:bodyPr lIns="0" rIns="0" anchor="b" anchorCtr="0"/>
          <a:lstStyle>
            <a:lvl1pPr marL="0" indent="0" algn="r">
              <a:buNone/>
              <a:defRPr sz="800">
                <a:solidFill>
                  <a:schemeClr val="tx2"/>
                </a:solidFill>
              </a:defRPr>
            </a:lvl1pPr>
          </a:lstStyle>
          <a:p>
            <a:pPr lvl="0"/>
            <a:r>
              <a:rPr lang="en-US" dirty="0"/>
              <a:t>Source: 8pt gray</a:t>
            </a:r>
          </a:p>
        </p:txBody>
      </p:sp>
      <p:sp>
        <p:nvSpPr>
          <p:cNvPr id="5" name="Title 4"/>
          <p:cNvSpPr>
            <a:spLocks noGrp="1"/>
          </p:cNvSpPr>
          <p:nvPr>
            <p:ph type="title" hasCustomPrompt="1"/>
          </p:nvPr>
        </p:nvSpPr>
        <p:spPr/>
        <p:txBody>
          <a:bodyPr/>
          <a:lstStyle>
            <a:lvl1pPr>
              <a:defRPr baseline="0"/>
            </a:lvl1pPr>
          </a:lstStyle>
          <a:p>
            <a:r>
              <a:rPr lang="en-US" dirty="0"/>
              <a:t>Slide Titles in Title Case</a:t>
            </a:r>
          </a:p>
        </p:txBody>
      </p:sp>
    </p:spTree>
    <p:extLst>
      <p:ext uri="{BB962C8B-B14F-4D97-AF65-F5344CB8AC3E}">
        <p14:creationId xmlns:p14="http://schemas.microsoft.com/office/powerpoint/2010/main" val="3250127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3.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3.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4"/>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74" name="think-cell Slide" r:id="rId15" imgW="270" imgH="270" progId="TCLayout.ActiveDocument.1">
                  <p:embed/>
                </p:oleObj>
              </mc:Choice>
              <mc:Fallback>
                <p:oleObj name="think-cell Slide" r:id="rId15" imgW="270" imgH="270" progId="TCLayout.ActiveDocument.1">
                  <p:embed/>
                  <p:pic>
                    <p:nvPicPr>
                      <p:cNvPr id="0" name=""/>
                      <p:cNvPicPr/>
                      <p:nvPr/>
                    </p:nvPicPr>
                    <p:blipFill>
                      <a:blip r:embed="rId16"/>
                      <a:stretch>
                        <a:fillRect/>
                      </a:stretch>
                    </p:blipFill>
                    <p:spPr>
                      <a:xfrm>
                        <a:off x="1588" y="1588"/>
                        <a:ext cx="1587" cy="1587"/>
                      </a:xfrm>
                      <a:prstGeom prst="rect">
                        <a:avLst/>
                      </a:prstGeom>
                    </p:spPr>
                  </p:pic>
                </p:oleObj>
              </mc:Fallback>
            </mc:AlternateContent>
          </a:graphicData>
        </a:graphic>
      </p:graphicFrame>
      <p:pic>
        <p:nvPicPr>
          <p:cNvPr id="8" name="Picture 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bwMode="gray">
          <a:xfrm>
            <a:off x="417871" y="6337425"/>
            <a:ext cx="1510007" cy="448056"/>
          </a:xfrm>
          <a:prstGeom prst="rect">
            <a:avLst/>
          </a:prstGeom>
        </p:spPr>
      </p:pic>
      <p:sp>
        <p:nvSpPr>
          <p:cNvPr id="9" name="Title Placeholder 8"/>
          <p:cNvSpPr>
            <a:spLocks noGrp="1"/>
          </p:cNvSpPr>
          <p:nvPr>
            <p:ph type="title"/>
          </p:nvPr>
        </p:nvSpPr>
        <p:spPr bwMode="gray">
          <a:xfrm>
            <a:off x="457200" y="189701"/>
            <a:ext cx="8229600" cy="800899"/>
          </a:xfrm>
          <a:prstGeom prst="rect">
            <a:avLst/>
          </a:prstGeom>
        </p:spPr>
        <p:txBody>
          <a:bodyPr vert="horz" lIns="45720" tIns="45720" rIns="45720" bIns="45720" rtlCol="0" anchor="b" anchorCtr="0">
            <a:noAutofit/>
          </a:bodyPr>
          <a:lstStyle/>
          <a:p>
            <a:r>
              <a:rPr lang="en-US" dirty="0"/>
              <a:t>Slide Title Arial 24pt Bold</a:t>
            </a:r>
          </a:p>
        </p:txBody>
      </p:sp>
      <p:sp>
        <p:nvSpPr>
          <p:cNvPr id="10" name="Text Placeholder 9"/>
          <p:cNvSpPr>
            <a:spLocks noGrp="1"/>
          </p:cNvSpPr>
          <p:nvPr>
            <p:ph type="body" idx="1"/>
          </p:nvPr>
        </p:nvSpPr>
        <p:spPr bwMode="gray">
          <a:xfrm>
            <a:off x="457200" y="1219200"/>
            <a:ext cx="8229600" cy="4953000"/>
          </a:xfrm>
          <a:prstGeom prst="rect">
            <a:avLst/>
          </a:prstGeom>
        </p:spPr>
        <p:txBody>
          <a:bodyPr vert="horz" wrap="square" lIns="45720" tIns="45720" rIns="45720" bIns="45720" rtlCol="0">
            <a:noAutofit/>
          </a:bodyPr>
          <a:lstStyle/>
          <a:p>
            <a:pPr lvl="0"/>
            <a:r>
              <a:rPr lang="en-US" dirty="0"/>
              <a:t>Bullets Arial 20pt regular</a:t>
            </a:r>
          </a:p>
          <a:p>
            <a:pPr lvl="1"/>
            <a:r>
              <a:rPr lang="en-US" dirty="0"/>
              <a:t>Second level</a:t>
            </a:r>
          </a:p>
          <a:p>
            <a:pPr lvl="2"/>
            <a:r>
              <a:rPr lang="en-US" dirty="0"/>
              <a:t>Third level</a:t>
            </a:r>
          </a:p>
          <a:p>
            <a:pPr lvl="3"/>
            <a:r>
              <a:rPr lang="en-US" dirty="0"/>
              <a:t>Fourth level</a:t>
            </a:r>
          </a:p>
        </p:txBody>
      </p:sp>
      <p:sp>
        <p:nvSpPr>
          <p:cNvPr id="11" name="TextBox 10"/>
          <p:cNvSpPr txBox="1"/>
          <p:nvPr/>
        </p:nvSpPr>
        <p:spPr bwMode="gray">
          <a:xfrm>
            <a:off x="3803681" y="6400800"/>
            <a:ext cx="1536639" cy="215444"/>
          </a:xfrm>
          <a:prstGeom prst="rect">
            <a:avLst/>
          </a:prstGeom>
          <a:noFill/>
        </p:spPr>
        <p:txBody>
          <a:bodyPr wrap="none" lIns="45720" rIns="45720" rtlCol="0" anchor="b">
            <a:spAutoFit/>
          </a:bodyPr>
          <a:lstStyle/>
          <a:p>
            <a:pPr algn="ctr" fontAlgn="auto">
              <a:spcBef>
                <a:spcPts val="400"/>
              </a:spcBef>
              <a:spcAft>
                <a:spcPts val="0"/>
              </a:spcAft>
            </a:pPr>
            <a:r>
              <a:rPr lang="en-US" sz="800" dirty="0">
                <a:solidFill>
                  <a:srgbClr val="55565A"/>
                </a:solidFill>
                <a:latin typeface="Arial"/>
                <a:cs typeface="+mn-cs"/>
              </a:rPr>
              <a:t>Confidential – Do Not Distribute</a:t>
            </a:r>
          </a:p>
        </p:txBody>
      </p:sp>
      <p:cxnSp>
        <p:nvCxnSpPr>
          <p:cNvPr id="3" name="Straight Connector 2"/>
          <p:cNvCxnSpPr/>
          <p:nvPr/>
        </p:nvCxnSpPr>
        <p:spPr bwMode="gray">
          <a:xfrm>
            <a:off x="457200" y="990600"/>
            <a:ext cx="8229600" cy="0"/>
          </a:xfrm>
          <a:prstGeom prst="line">
            <a:avLst/>
          </a:prstGeom>
          <a:solidFill>
            <a:schemeClr val="accent1"/>
          </a:solidFill>
          <a:ln w="19050" cap="flat" cmpd="sng" algn="ctr">
            <a:solidFill>
              <a:schemeClr val="accent5"/>
            </a:solidFill>
            <a:prstDash val="solid"/>
            <a:round/>
            <a:headEnd type="none" w="med" len="med"/>
            <a:tailEnd type="none"/>
          </a:ln>
          <a:effectLst/>
        </p:spPr>
      </p:cxnSp>
      <p:pic>
        <p:nvPicPr>
          <p:cNvPr id="5" name="Picture 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57200" y="6254680"/>
            <a:ext cx="8228920" cy="60954"/>
          </a:xfrm>
          <a:prstGeom prst="rect">
            <a:avLst/>
          </a:prstGeom>
        </p:spPr>
      </p:pic>
      <p:sp>
        <p:nvSpPr>
          <p:cNvPr id="6" name="Slide Number Placeholder 5"/>
          <p:cNvSpPr>
            <a:spLocks noGrp="1"/>
          </p:cNvSpPr>
          <p:nvPr>
            <p:ph type="sldNum" sz="quarter" idx="4"/>
          </p:nvPr>
        </p:nvSpPr>
        <p:spPr>
          <a:xfrm>
            <a:off x="8077200" y="6356350"/>
            <a:ext cx="609600" cy="365125"/>
          </a:xfrm>
          <a:prstGeom prst="rect">
            <a:avLst/>
          </a:prstGeom>
        </p:spPr>
        <p:txBody>
          <a:bodyPr vert="horz" lIns="91440" tIns="45720" rIns="91440" bIns="45720" rtlCol="0" anchor="t" anchorCtr="0"/>
          <a:lstStyle>
            <a:lvl1pPr algn="r">
              <a:defRPr sz="1000">
                <a:solidFill>
                  <a:schemeClr val="accent2"/>
                </a:solidFill>
              </a:defRPr>
            </a:lvl1pPr>
          </a:lstStyle>
          <a:p>
            <a:pPr fontAlgn="auto">
              <a:spcBef>
                <a:spcPts val="0"/>
              </a:spcBef>
              <a:spcAft>
                <a:spcPts val="0"/>
              </a:spcAft>
            </a:pPr>
            <a:fld id="{B85A576F-4094-4F96-A98E-D95033F19D25}" type="slidenum">
              <a:rPr lang="en-US" smtClean="0">
                <a:solidFill>
                  <a:srgbClr val="00ACD4"/>
                </a:solidFill>
                <a:latin typeface="Arial"/>
                <a:cs typeface="+mn-cs"/>
              </a:rPr>
              <a:pPr fontAlgn="auto">
                <a:spcBef>
                  <a:spcPts val="0"/>
                </a:spcBef>
                <a:spcAft>
                  <a:spcPts val="0"/>
                </a:spcAft>
              </a:pPr>
              <a:t>‹#›</a:t>
            </a:fld>
            <a:endParaRPr lang="en-US" dirty="0">
              <a:solidFill>
                <a:srgbClr val="00ACD4"/>
              </a:solidFill>
              <a:latin typeface="Arial"/>
              <a:cs typeface="+mn-cs"/>
            </a:endParaRPr>
          </a:p>
        </p:txBody>
      </p:sp>
    </p:spTree>
    <p:extLst>
      <p:ext uri="{BB962C8B-B14F-4D97-AF65-F5344CB8AC3E}">
        <p14:creationId xmlns:p14="http://schemas.microsoft.com/office/powerpoint/2010/main" val="3120396733"/>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Lst>
  <p:hf hdr="0" ftr="0" dt="0"/>
  <p:txStyles>
    <p:titleStyle>
      <a:lvl1pPr algn="l" defTabSz="933295" rtl="0" eaLnBrk="1" fontAlgn="base" hangingPunct="1">
        <a:lnSpc>
          <a:spcPts val="2600"/>
        </a:lnSpc>
        <a:spcBef>
          <a:spcPct val="0"/>
        </a:spcBef>
        <a:spcAft>
          <a:spcPct val="0"/>
        </a:spcAft>
        <a:defRPr sz="2400" b="1" spc="0" baseline="0">
          <a:solidFill>
            <a:schemeClr val="tx1"/>
          </a:solidFill>
          <a:latin typeface="+mj-lt"/>
          <a:ea typeface="+mj-ea"/>
          <a:cs typeface="Arial" pitchFamily="34" charset="0"/>
        </a:defRPr>
      </a:lvl1pPr>
      <a:lvl2pPr algn="ctr" defTabSz="933295" rtl="0" eaLnBrk="1" fontAlgn="base" hangingPunct="1">
        <a:spcBef>
          <a:spcPct val="0"/>
        </a:spcBef>
        <a:spcAft>
          <a:spcPct val="0"/>
        </a:spcAft>
        <a:defRPr sz="4400">
          <a:solidFill>
            <a:schemeClr val="tx2"/>
          </a:solidFill>
          <a:latin typeface="Arial" charset="0"/>
        </a:defRPr>
      </a:lvl2pPr>
      <a:lvl3pPr algn="ctr" defTabSz="933295" rtl="0" eaLnBrk="1" fontAlgn="base" hangingPunct="1">
        <a:spcBef>
          <a:spcPct val="0"/>
        </a:spcBef>
        <a:spcAft>
          <a:spcPct val="0"/>
        </a:spcAft>
        <a:defRPr sz="4400">
          <a:solidFill>
            <a:schemeClr val="tx2"/>
          </a:solidFill>
          <a:latin typeface="Arial" charset="0"/>
        </a:defRPr>
      </a:lvl3pPr>
      <a:lvl4pPr algn="ctr" defTabSz="933295" rtl="0" eaLnBrk="1" fontAlgn="base" hangingPunct="1">
        <a:spcBef>
          <a:spcPct val="0"/>
        </a:spcBef>
        <a:spcAft>
          <a:spcPct val="0"/>
        </a:spcAft>
        <a:defRPr sz="4400">
          <a:solidFill>
            <a:schemeClr val="tx2"/>
          </a:solidFill>
          <a:latin typeface="Arial" charset="0"/>
        </a:defRPr>
      </a:lvl4pPr>
      <a:lvl5pPr algn="ctr" defTabSz="933295" rtl="0" eaLnBrk="1" fontAlgn="base" hangingPunct="1">
        <a:spcBef>
          <a:spcPct val="0"/>
        </a:spcBef>
        <a:spcAft>
          <a:spcPct val="0"/>
        </a:spcAft>
        <a:defRPr sz="4400">
          <a:solidFill>
            <a:schemeClr val="tx2"/>
          </a:solidFill>
          <a:latin typeface="Arial" charset="0"/>
        </a:defRPr>
      </a:lvl5pPr>
      <a:lvl6pPr marL="291528" algn="ctr" defTabSz="933295" rtl="0" eaLnBrk="1" fontAlgn="base" hangingPunct="1">
        <a:spcBef>
          <a:spcPct val="0"/>
        </a:spcBef>
        <a:spcAft>
          <a:spcPct val="0"/>
        </a:spcAft>
        <a:defRPr sz="4400">
          <a:solidFill>
            <a:schemeClr val="tx2"/>
          </a:solidFill>
          <a:latin typeface="Arial" charset="0"/>
        </a:defRPr>
      </a:lvl6pPr>
      <a:lvl7pPr marL="583056" algn="ctr" defTabSz="933295" rtl="0" eaLnBrk="1" fontAlgn="base" hangingPunct="1">
        <a:spcBef>
          <a:spcPct val="0"/>
        </a:spcBef>
        <a:spcAft>
          <a:spcPct val="0"/>
        </a:spcAft>
        <a:defRPr sz="4400">
          <a:solidFill>
            <a:schemeClr val="tx2"/>
          </a:solidFill>
          <a:latin typeface="Arial" charset="0"/>
        </a:defRPr>
      </a:lvl7pPr>
      <a:lvl8pPr marL="874585" algn="ctr" defTabSz="933295" rtl="0" eaLnBrk="1" fontAlgn="base" hangingPunct="1">
        <a:spcBef>
          <a:spcPct val="0"/>
        </a:spcBef>
        <a:spcAft>
          <a:spcPct val="0"/>
        </a:spcAft>
        <a:defRPr sz="4400">
          <a:solidFill>
            <a:schemeClr val="tx2"/>
          </a:solidFill>
          <a:latin typeface="Arial" charset="0"/>
        </a:defRPr>
      </a:lvl8pPr>
      <a:lvl9pPr marL="1166114" algn="ctr" defTabSz="933295" rtl="0" eaLnBrk="1" fontAlgn="base" hangingPunct="1">
        <a:spcBef>
          <a:spcPct val="0"/>
        </a:spcBef>
        <a:spcAft>
          <a:spcPct val="0"/>
        </a:spcAft>
        <a:defRPr sz="4400">
          <a:solidFill>
            <a:schemeClr val="tx2"/>
          </a:solidFill>
          <a:latin typeface="Arial" charset="0"/>
        </a:defRPr>
      </a:lvl9pPr>
    </p:titleStyle>
    <p:bodyStyle>
      <a:lvl1pPr marL="233363" indent="-233363" algn="l" defTabSz="933295" rtl="0" eaLnBrk="1" fontAlgn="base" hangingPunct="1">
        <a:lnSpc>
          <a:spcPct val="100000"/>
        </a:lnSpc>
        <a:spcBef>
          <a:spcPts val="600"/>
        </a:spcBef>
        <a:spcAft>
          <a:spcPts val="0"/>
        </a:spcAft>
        <a:buChar char="•"/>
        <a:defRPr sz="2000" baseline="0">
          <a:solidFill>
            <a:schemeClr val="tx1"/>
          </a:solidFill>
          <a:latin typeface="+mn-lt"/>
          <a:ea typeface="+mn-ea"/>
          <a:cs typeface="Arial" pitchFamily="34" charset="0"/>
        </a:defRPr>
      </a:lvl1pPr>
      <a:lvl2pPr marL="450850" indent="-227013" algn="l" defTabSz="933295" rtl="0" eaLnBrk="1" fontAlgn="base" hangingPunct="1">
        <a:lnSpc>
          <a:spcPct val="100000"/>
        </a:lnSpc>
        <a:spcBef>
          <a:spcPts val="600"/>
        </a:spcBef>
        <a:spcAft>
          <a:spcPts val="0"/>
        </a:spcAft>
        <a:buFont typeface="Courier New" pitchFamily="49" charset="0"/>
        <a:buChar char="o"/>
        <a:defRPr sz="1800" baseline="0">
          <a:solidFill>
            <a:schemeClr val="tx1"/>
          </a:solidFill>
          <a:latin typeface="+mn-lt"/>
          <a:cs typeface="Arial" pitchFamily="34" charset="0"/>
        </a:defRPr>
      </a:lvl2pPr>
      <a:lvl3pPr marL="692150" indent="-223838" algn="l" defTabSz="933295" rtl="0" eaLnBrk="1" fontAlgn="base" hangingPunct="1">
        <a:lnSpc>
          <a:spcPct val="100000"/>
        </a:lnSpc>
        <a:spcBef>
          <a:spcPts val="600"/>
        </a:spcBef>
        <a:spcAft>
          <a:spcPts val="0"/>
        </a:spcAft>
        <a:buChar char="•"/>
        <a:tabLst/>
        <a:defRPr sz="1600" baseline="0">
          <a:solidFill>
            <a:schemeClr val="tx1"/>
          </a:solidFill>
          <a:latin typeface="+mn-lt"/>
          <a:cs typeface="Arial" pitchFamily="34" charset="0"/>
        </a:defRPr>
      </a:lvl3pPr>
      <a:lvl4pPr marL="915988" indent="-230188" algn="l" defTabSz="933295" rtl="0" eaLnBrk="1" fontAlgn="base" hangingPunct="1">
        <a:lnSpc>
          <a:spcPct val="100000"/>
        </a:lnSpc>
        <a:spcBef>
          <a:spcPts val="600"/>
        </a:spcBef>
        <a:spcAft>
          <a:spcPts val="0"/>
        </a:spcAft>
        <a:buFont typeface="Courier New" pitchFamily="49" charset="0"/>
        <a:buChar char="o"/>
        <a:defRPr sz="1400" baseline="0">
          <a:solidFill>
            <a:schemeClr val="tx1"/>
          </a:solidFill>
          <a:latin typeface="+mn-lt"/>
          <a:cs typeface="Arial" pitchFamily="34" charset="0"/>
        </a:defRPr>
      </a:lvl4pPr>
      <a:lvl5pPr marL="1147763" indent="-233363" algn="l" defTabSz="933295" rtl="0" eaLnBrk="1" fontAlgn="base" hangingPunct="1">
        <a:spcBef>
          <a:spcPts val="600"/>
        </a:spcBef>
        <a:spcAft>
          <a:spcPts val="0"/>
        </a:spcAft>
        <a:buFont typeface="Arial" pitchFamily="34" charset="0"/>
        <a:buChar char="•"/>
        <a:defRPr sz="1400" baseline="0">
          <a:solidFill>
            <a:schemeClr val="tx1"/>
          </a:solidFill>
          <a:latin typeface="+mn-lt"/>
          <a:cs typeface="Arial" pitchFamily="34" charset="0"/>
        </a:defRPr>
      </a:lvl5pPr>
      <a:lvl6pPr marL="2390937" indent="-233831" algn="l" defTabSz="933295" rtl="0" eaLnBrk="1" fontAlgn="base" hangingPunct="1">
        <a:spcBef>
          <a:spcPct val="20000"/>
        </a:spcBef>
        <a:spcAft>
          <a:spcPct val="0"/>
        </a:spcAft>
        <a:buChar char="»"/>
        <a:defRPr sz="2000">
          <a:solidFill>
            <a:schemeClr val="tx1"/>
          </a:solidFill>
          <a:latin typeface="+mn-lt"/>
        </a:defRPr>
      </a:lvl6pPr>
      <a:lvl7pPr marL="2682465" indent="-233831" algn="l" defTabSz="933295" rtl="0" eaLnBrk="1" fontAlgn="base" hangingPunct="1">
        <a:spcBef>
          <a:spcPct val="20000"/>
        </a:spcBef>
        <a:spcAft>
          <a:spcPct val="0"/>
        </a:spcAft>
        <a:buChar char="»"/>
        <a:defRPr sz="2000">
          <a:solidFill>
            <a:schemeClr val="tx1"/>
          </a:solidFill>
          <a:latin typeface="+mn-lt"/>
        </a:defRPr>
      </a:lvl7pPr>
      <a:lvl8pPr marL="2973993" indent="-233831" algn="l" defTabSz="933295" rtl="0" eaLnBrk="1" fontAlgn="base" hangingPunct="1">
        <a:spcBef>
          <a:spcPct val="20000"/>
        </a:spcBef>
        <a:spcAft>
          <a:spcPct val="0"/>
        </a:spcAft>
        <a:buChar char="»"/>
        <a:defRPr sz="2000">
          <a:solidFill>
            <a:schemeClr val="tx1"/>
          </a:solidFill>
          <a:latin typeface="+mn-lt"/>
        </a:defRPr>
      </a:lvl8pPr>
      <a:lvl9pPr marL="3265521" indent="-233831" algn="l" defTabSz="933295"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583056" rtl="0" eaLnBrk="1" latinLnBrk="0" hangingPunct="1">
        <a:defRPr sz="1200" kern="1200">
          <a:solidFill>
            <a:schemeClr val="tx1"/>
          </a:solidFill>
          <a:latin typeface="+mn-lt"/>
          <a:ea typeface="+mn-ea"/>
          <a:cs typeface="+mn-cs"/>
        </a:defRPr>
      </a:lvl1pPr>
      <a:lvl2pPr marL="291528" algn="l" defTabSz="583056" rtl="0" eaLnBrk="1" latinLnBrk="0" hangingPunct="1">
        <a:defRPr sz="1200" kern="1200">
          <a:solidFill>
            <a:schemeClr val="tx1"/>
          </a:solidFill>
          <a:latin typeface="+mn-lt"/>
          <a:ea typeface="+mn-ea"/>
          <a:cs typeface="+mn-cs"/>
        </a:defRPr>
      </a:lvl2pPr>
      <a:lvl3pPr marL="583056" algn="l" defTabSz="583056" rtl="0" eaLnBrk="1" latinLnBrk="0" hangingPunct="1">
        <a:defRPr sz="1200" kern="1200">
          <a:solidFill>
            <a:schemeClr val="tx1"/>
          </a:solidFill>
          <a:latin typeface="+mn-lt"/>
          <a:ea typeface="+mn-ea"/>
          <a:cs typeface="+mn-cs"/>
        </a:defRPr>
      </a:lvl3pPr>
      <a:lvl4pPr marL="874585" algn="l" defTabSz="583056" rtl="0" eaLnBrk="1" latinLnBrk="0" hangingPunct="1">
        <a:defRPr sz="1200" kern="1200">
          <a:solidFill>
            <a:schemeClr val="tx1"/>
          </a:solidFill>
          <a:latin typeface="+mn-lt"/>
          <a:ea typeface="+mn-ea"/>
          <a:cs typeface="+mn-cs"/>
        </a:defRPr>
      </a:lvl4pPr>
      <a:lvl5pPr marL="1166114" algn="l" defTabSz="583056" rtl="0" eaLnBrk="1" latinLnBrk="0" hangingPunct="1">
        <a:defRPr sz="1200" kern="1200">
          <a:solidFill>
            <a:schemeClr val="tx1"/>
          </a:solidFill>
          <a:latin typeface="+mn-lt"/>
          <a:ea typeface="+mn-ea"/>
          <a:cs typeface="+mn-cs"/>
        </a:defRPr>
      </a:lvl5pPr>
      <a:lvl6pPr marL="1457641" algn="l" defTabSz="583056" rtl="0" eaLnBrk="1" latinLnBrk="0" hangingPunct="1">
        <a:defRPr sz="1200" kern="1200">
          <a:solidFill>
            <a:schemeClr val="tx1"/>
          </a:solidFill>
          <a:latin typeface="+mn-lt"/>
          <a:ea typeface="+mn-ea"/>
          <a:cs typeface="+mn-cs"/>
        </a:defRPr>
      </a:lvl6pPr>
      <a:lvl7pPr marL="1749170" algn="l" defTabSz="583056" rtl="0" eaLnBrk="1" latinLnBrk="0" hangingPunct="1">
        <a:defRPr sz="1200" kern="1200">
          <a:solidFill>
            <a:schemeClr val="tx1"/>
          </a:solidFill>
          <a:latin typeface="+mn-lt"/>
          <a:ea typeface="+mn-ea"/>
          <a:cs typeface="+mn-cs"/>
        </a:defRPr>
      </a:lvl7pPr>
      <a:lvl8pPr marL="2040698" algn="l" defTabSz="583056" rtl="0" eaLnBrk="1" latinLnBrk="0" hangingPunct="1">
        <a:defRPr sz="1200" kern="1200">
          <a:solidFill>
            <a:schemeClr val="tx1"/>
          </a:solidFill>
          <a:latin typeface="+mn-lt"/>
          <a:ea typeface="+mn-ea"/>
          <a:cs typeface="+mn-cs"/>
        </a:defRPr>
      </a:lvl8pPr>
      <a:lvl9pPr marL="2332226" algn="l" defTabSz="583056" rtl="0" eaLnBrk="1" latinLnBrk="0" hangingPunct="1">
        <a:defRPr sz="12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624">
          <p15:clr>
            <a:srgbClr val="F26B43"/>
          </p15:clr>
        </p15:guide>
        <p15:guide id="2" pos="288">
          <p15:clr>
            <a:srgbClr val="F26B43"/>
          </p15:clr>
        </p15:guide>
        <p15:guide id="3" pos="5472">
          <p15:clr>
            <a:srgbClr val="F26B43"/>
          </p15:clr>
        </p15:guide>
        <p15:guide id="4" orient="horz" pos="38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030" y="4"/>
            <a:ext cx="9139941" cy="6857999"/>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4"/>
            <a:ext cx="8229600" cy="31970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5477394"/>
            <a:ext cx="2133600" cy="365125"/>
          </a:xfrm>
          <a:prstGeom prst="rect">
            <a:avLst/>
          </a:prstGeom>
        </p:spPr>
        <p:txBody>
          <a:bodyPr vert="horz" lIns="91440" tIns="45720" rIns="91440" bIns="45720" rtlCol="0" anchor="ctr"/>
          <a:lstStyle>
            <a:lvl1pPr algn="l">
              <a:defRPr sz="675">
                <a:solidFill>
                  <a:srgbClr val="002664"/>
                </a:solidFill>
                <a:latin typeface="Arial"/>
                <a:cs typeface="Arial"/>
              </a:defRPr>
            </a:lvl1pPr>
          </a:lstStyle>
          <a:p>
            <a:fld id="{4234FC9B-BC81-4DB2-A9A7-CF1D7FFC8B11}" type="datetime1">
              <a:rPr lang="en-US" smtClean="0"/>
              <a:pPr/>
              <a:t>10/17/2018</a:t>
            </a:fld>
            <a:endParaRPr lang="en-US" dirty="0"/>
          </a:p>
        </p:txBody>
      </p:sp>
      <p:sp>
        <p:nvSpPr>
          <p:cNvPr id="5" name="Footer Placeholder 4"/>
          <p:cNvSpPr>
            <a:spLocks noGrp="1"/>
          </p:cNvSpPr>
          <p:nvPr>
            <p:ph type="ftr" sz="quarter" idx="3"/>
          </p:nvPr>
        </p:nvSpPr>
        <p:spPr>
          <a:xfrm>
            <a:off x="3124200" y="5477395"/>
            <a:ext cx="2895600" cy="365125"/>
          </a:xfrm>
          <a:prstGeom prst="rect">
            <a:avLst/>
          </a:prstGeom>
        </p:spPr>
        <p:txBody>
          <a:bodyPr vert="horz" lIns="91440" tIns="45720" rIns="91440" bIns="45720" rtlCol="0" anchor="ctr"/>
          <a:lstStyle>
            <a:lvl1pPr algn="ctr">
              <a:defRPr sz="675" b="0" i="0">
                <a:solidFill>
                  <a:srgbClr val="002664"/>
                </a:solidFill>
                <a:latin typeface="Arial"/>
                <a:cs typeface="Arial"/>
              </a:defRPr>
            </a:lvl1pPr>
          </a:lstStyle>
          <a:p>
            <a:r>
              <a:rPr lang="en-US" dirty="0"/>
              <a:t>For Broker Training Purposes Only - Do Not Distribute</a:t>
            </a:r>
          </a:p>
        </p:txBody>
      </p:sp>
      <p:sp>
        <p:nvSpPr>
          <p:cNvPr id="6" name="Slide Number Placeholder 5"/>
          <p:cNvSpPr>
            <a:spLocks noGrp="1"/>
          </p:cNvSpPr>
          <p:nvPr>
            <p:ph type="sldNum" sz="quarter" idx="4"/>
          </p:nvPr>
        </p:nvSpPr>
        <p:spPr>
          <a:xfrm>
            <a:off x="6915153" y="5484129"/>
            <a:ext cx="2133600" cy="365125"/>
          </a:xfrm>
          <a:prstGeom prst="rect">
            <a:avLst/>
          </a:prstGeom>
        </p:spPr>
        <p:txBody>
          <a:bodyPr vert="horz" lIns="91440" tIns="45720" rIns="91440" bIns="45720" rtlCol="0" anchor="ctr"/>
          <a:lstStyle>
            <a:lvl1pPr algn="r">
              <a:defRPr sz="675">
                <a:solidFill>
                  <a:srgbClr val="002664"/>
                </a:solidFill>
                <a:latin typeface="Arial"/>
                <a:cs typeface="Arial"/>
              </a:defRPr>
            </a:lvl1pPr>
          </a:lstStyle>
          <a:p>
            <a:fld id="{2671AD6B-0A43-43EC-84D1-D16F526CE12F}" type="slidenum">
              <a:rPr lang="en-US" smtClean="0"/>
              <a:pPr/>
              <a:t>‹#›</a:t>
            </a:fld>
            <a:endParaRPr lang="en-US" dirty="0"/>
          </a:p>
        </p:txBody>
      </p:sp>
    </p:spTree>
    <p:extLst>
      <p:ext uri="{BB962C8B-B14F-4D97-AF65-F5344CB8AC3E}">
        <p14:creationId xmlns:p14="http://schemas.microsoft.com/office/powerpoint/2010/main" val="1527162672"/>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 id="2147484067" r:id="rId12"/>
    <p:sldLayoutId id="2147484068" r:id="rId13"/>
    <p:sldLayoutId id="2147484069" r:id="rId14"/>
  </p:sldLayoutIdLst>
  <p:hf hdr="0" dt="0"/>
  <p:txStyles>
    <p:titleStyle>
      <a:lvl1pPr algn="l" defTabSz="257175" rtl="0" eaLnBrk="1" latinLnBrk="0" hangingPunct="1">
        <a:spcBef>
          <a:spcPct val="0"/>
        </a:spcBef>
        <a:buNone/>
        <a:defRPr sz="1800" b="1" i="0" kern="1200">
          <a:solidFill>
            <a:srgbClr val="002664"/>
          </a:solidFill>
          <a:latin typeface="Arial Bold"/>
          <a:ea typeface="+mj-ea"/>
          <a:cs typeface="Arial Bold"/>
        </a:defRPr>
      </a:lvl1pPr>
    </p:titleStyle>
    <p:bodyStyle>
      <a:lvl1pPr marL="192881" indent="-192881" algn="l" defTabSz="257175" rtl="0" eaLnBrk="1" latinLnBrk="0" hangingPunct="1">
        <a:spcBef>
          <a:spcPct val="20000"/>
        </a:spcBef>
        <a:buFont typeface="Arial"/>
        <a:buChar char="•"/>
        <a:defRPr sz="1575" b="0" i="0" kern="1200">
          <a:solidFill>
            <a:srgbClr val="002664"/>
          </a:solidFill>
          <a:latin typeface="Arial"/>
          <a:ea typeface="+mn-ea"/>
          <a:cs typeface="Arial"/>
        </a:defRPr>
      </a:lvl1pPr>
      <a:lvl2pPr marL="417910" indent="-160735" algn="l" defTabSz="257175" rtl="0" eaLnBrk="1" latinLnBrk="0" hangingPunct="1">
        <a:spcBef>
          <a:spcPct val="20000"/>
        </a:spcBef>
        <a:buFont typeface="Arial"/>
        <a:buChar char="–"/>
        <a:defRPr sz="1350" b="0" i="0" kern="1200">
          <a:solidFill>
            <a:srgbClr val="002664"/>
          </a:solidFill>
          <a:latin typeface="Arial"/>
          <a:ea typeface="+mn-ea"/>
          <a:cs typeface="Arial"/>
        </a:defRPr>
      </a:lvl2pPr>
      <a:lvl3pPr marL="642938" indent="-128588" algn="l" defTabSz="257175" rtl="0" eaLnBrk="1" latinLnBrk="0" hangingPunct="1">
        <a:spcBef>
          <a:spcPct val="20000"/>
        </a:spcBef>
        <a:buFont typeface="Arial"/>
        <a:buChar char="•"/>
        <a:defRPr sz="1125" b="0" i="0" kern="1200">
          <a:solidFill>
            <a:srgbClr val="002664"/>
          </a:solidFill>
          <a:latin typeface="Arial"/>
          <a:ea typeface="+mn-ea"/>
          <a:cs typeface="Arial"/>
        </a:defRPr>
      </a:lvl3pPr>
      <a:lvl4pPr marL="900113" indent="-128588" algn="l" defTabSz="257175" rtl="0" eaLnBrk="1" latinLnBrk="0" hangingPunct="1">
        <a:spcBef>
          <a:spcPct val="20000"/>
        </a:spcBef>
        <a:buFont typeface="Arial"/>
        <a:buChar char="–"/>
        <a:defRPr sz="1013" b="0" i="0" kern="1200">
          <a:solidFill>
            <a:srgbClr val="002664"/>
          </a:solidFill>
          <a:latin typeface="Arial"/>
          <a:ea typeface="+mn-ea"/>
          <a:cs typeface="Arial"/>
        </a:defRPr>
      </a:lvl4pPr>
      <a:lvl5pPr marL="1157288" indent="-128588" algn="l" defTabSz="257175" rtl="0" eaLnBrk="1" latinLnBrk="0" hangingPunct="1">
        <a:spcBef>
          <a:spcPct val="20000"/>
        </a:spcBef>
        <a:buFont typeface="Arial"/>
        <a:buChar char="»"/>
        <a:defRPr sz="900" b="0" i="0" kern="1200">
          <a:solidFill>
            <a:srgbClr val="002664"/>
          </a:solidFill>
          <a:latin typeface="Arial"/>
          <a:ea typeface="+mn-ea"/>
          <a:cs typeface="Arial"/>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2664"/>
        </a:solidFill>
        <a:effectLst/>
      </p:bgPr>
    </p:bg>
    <p:spTree>
      <p:nvGrpSpPr>
        <p:cNvPr id="1" name=""/>
        <p:cNvGrpSpPr/>
        <p:nvPr/>
      </p:nvGrpSpPr>
      <p:grpSpPr>
        <a:xfrm>
          <a:off x="0" y="0"/>
          <a:ext cx="0" cy="0"/>
          <a:chOff x="0" y="0"/>
          <a:chExt cx="0" cy="0"/>
        </a:xfrm>
      </p:grpSpPr>
      <p:pic>
        <p:nvPicPr>
          <p:cNvPr id="9" name="Picture 8" descr="MSH-04.jpg"/>
          <p:cNvPicPr>
            <a:picLocks noChangeAspect="1"/>
          </p:cNvPicPr>
          <p:nvPr/>
        </p:nvPicPr>
        <p:blipFill>
          <a:blip r:embed="rId13"/>
          <a:stretch>
            <a:fillRect/>
          </a:stretch>
        </p:blipFill>
        <p:spPr>
          <a:xfrm>
            <a:off x="2028" y="0"/>
            <a:ext cx="9139943" cy="6858000"/>
          </a:xfrm>
          <a:prstGeom prst="rect">
            <a:avLst/>
          </a:prstGeom>
        </p:spPr>
      </p:pic>
      <p:sp>
        <p:nvSpPr>
          <p:cNvPr id="2" name="Title Placeholder 1"/>
          <p:cNvSpPr>
            <a:spLocks noGrp="1"/>
          </p:cNvSpPr>
          <p:nvPr>
            <p:ph type="title"/>
          </p:nvPr>
        </p:nvSpPr>
        <p:spPr>
          <a:xfrm>
            <a:off x="457200" y="274638"/>
            <a:ext cx="8229600" cy="48736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19200"/>
            <a:ext cx="8229600" cy="4800599"/>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13002135"/>
      </p:ext>
    </p:extLst>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Lst>
  <p:hf hdr="0" ftr="0" dt="0"/>
  <p:txStyles>
    <p:titleStyle>
      <a:lvl1pPr algn="l" defTabSz="457200" rtl="0" eaLnBrk="1" latinLnBrk="0" hangingPunct="1">
        <a:spcBef>
          <a:spcPct val="0"/>
        </a:spcBef>
        <a:buNone/>
        <a:defRPr sz="2800" b="1" i="0" kern="1200">
          <a:solidFill>
            <a:schemeClr val="tx2"/>
          </a:solidFill>
          <a:latin typeface="Arial Bold"/>
          <a:ea typeface="+mj-ea"/>
          <a:cs typeface="Arial Bold"/>
        </a:defRPr>
      </a:lvl1pPr>
    </p:titleStyle>
    <p:bodyStyle>
      <a:lvl1pPr marL="342900" indent="-342900" algn="l" defTabSz="457200" rtl="0" eaLnBrk="1" latinLnBrk="0" hangingPunct="1">
        <a:spcBef>
          <a:spcPct val="20000"/>
        </a:spcBef>
        <a:buFont typeface="Arial"/>
        <a:buChar char="•"/>
        <a:defRPr sz="1800" b="0" i="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b="0" i="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600" b="0" i="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400" b="0"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2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2664"/>
        </a:solidFill>
        <a:effectLst/>
      </p:bgPr>
    </p:bg>
    <p:spTree>
      <p:nvGrpSpPr>
        <p:cNvPr id="1" name=""/>
        <p:cNvGrpSpPr/>
        <p:nvPr/>
      </p:nvGrpSpPr>
      <p:grpSpPr>
        <a:xfrm>
          <a:off x="0" y="0"/>
          <a:ext cx="0" cy="0"/>
          <a:chOff x="0" y="0"/>
          <a:chExt cx="0" cy="0"/>
        </a:xfrm>
      </p:grpSpPr>
      <p:pic>
        <p:nvPicPr>
          <p:cNvPr id="9" name="Picture 8" descr="MSH-04.jpg"/>
          <p:cNvPicPr>
            <a:picLocks noChangeAspect="1"/>
          </p:cNvPicPr>
          <p:nvPr/>
        </p:nvPicPr>
        <p:blipFill>
          <a:blip r:embed="rId13"/>
          <a:stretch>
            <a:fillRect/>
          </a:stretch>
        </p:blipFill>
        <p:spPr>
          <a:xfrm>
            <a:off x="2028" y="0"/>
            <a:ext cx="9139943" cy="6858000"/>
          </a:xfrm>
          <a:prstGeom prst="rect">
            <a:avLst/>
          </a:prstGeom>
        </p:spPr>
      </p:pic>
      <p:sp>
        <p:nvSpPr>
          <p:cNvPr id="2" name="Title Placeholder 1"/>
          <p:cNvSpPr>
            <a:spLocks noGrp="1"/>
          </p:cNvSpPr>
          <p:nvPr>
            <p:ph type="title"/>
          </p:nvPr>
        </p:nvSpPr>
        <p:spPr>
          <a:xfrm>
            <a:off x="457200" y="274638"/>
            <a:ext cx="8229600" cy="48736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19200"/>
            <a:ext cx="8229600" cy="4800599"/>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76135320"/>
      </p:ext>
    </p:extLst>
  </p:cSld>
  <p:clrMap bg1="lt1" tx1="dk1" bg2="lt2" tx2="dk2" accent1="accent1" accent2="accent2" accent3="accent3" accent4="accent4" accent5="accent5" accent6="accent6" hlink="hlink" folHlink="folHlink"/>
  <p:sldLayoutIdLst>
    <p:sldLayoutId id="2147484110" r:id="rId1"/>
    <p:sldLayoutId id="2147484111" r:id="rId2"/>
    <p:sldLayoutId id="2147484112" r:id="rId3"/>
    <p:sldLayoutId id="2147484113" r:id="rId4"/>
    <p:sldLayoutId id="2147484114" r:id="rId5"/>
    <p:sldLayoutId id="2147484115" r:id="rId6"/>
    <p:sldLayoutId id="2147484116" r:id="rId7"/>
    <p:sldLayoutId id="2147484117" r:id="rId8"/>
    <p:sldLayoutId id="2147484118" r:id="rId9"/>
    <p:sldLayoutId id="2147484119" r:id="rId10"/>
    <p:sldLayoutId id="2147484120" r:id="rId11"/>
  </p:sldLayoutIdLst>
  <p:hf hdr="0" ftr="0" dt="0"/>
  <p:txStyles>
    <p:titleStyle>
      <a:lvl1pPr algn="l" defTabSz="457200" rtl="0" eaLnBrk="1" latinLnBrk="0" hangingPunct="1">
        <a:spcBef>
          <a:spcPct val="0"/>
        </a:spcBef>
        <a:buNone/>
        <a:defRPr sz="2800" b="1" i="0" kern="1200">
          <a:solidFill>
            <a:schemeClr val="tx2"/>
          </a:solidFill>
          <a:latin typeface="Arial Bold"/>
          <a:ea typeface="+mj-ea"/>
          <a:cs typeface="Arial Bold"/>
        </a:defRPr>
      </a:lvl1pPr>
    </p:titleStyle>
    <p:bodyStyle>
      <a:lvl1pPr marL="342900" indent="-342900" algn="l" defTabSz="457200" rtl="0" eaLnBrk="1" latinLnBrk="0" hangingPunct="1">
        <a:spcBef>
          <a:spcPct val="20000"/>
        </a:spcBef>
        <a:buFont typeface="Arial"/>
        <a:buChar char="•"/>
        <a:defRPr sz="1800" b="0" i="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b="0" i="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600" b="0" i="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400" b="0"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2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medstarprovidernetwork.org/medstar-select/pharmacy-resources/pharmacy-prior-authorization-forms" TargetMode="Externa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caremark.com/" TargetMode="Externa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medstarmyhealth.org/" TargetMode="Externa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medstarmyhealth.org/" TargetMode="Externa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3" Type="http://schemas.openxmlformats.org/officeDocument/2006/relationships/hyperlink" Target="http://www.enrollonline.com/MedStar" TargetMode="External"/><Relationship Id="rId2" Type="http://schemas.openxmlformats.org/officeDocument/2006/relationships/hyperlink" Target="http://www.irs.gov/pub/irs-pdf/p502.pdf" TargetMode="External"/><Relationship Id="rId1" Type="http://schemas.openxmlformats.org/officeDocument/2006/relationships/slideLayout" Target="../slideLayouts/slideLayout33.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medstar-evisit.com/" TargetMode="Externa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secure.togetherforyourhealth.com/WebRequests/Requests/SecurityRequest.aspx?CLIENT=000101&amp;ID=000001&amp;DIV=0001" TargetMode="Externa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medstarprovidernetwork.org/" TargetMode="Externa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3" Type="http://schemas.openxmlformats.org/officeDocument/2006/relationships/hyperlink" Target="mailto:support@evolenthealth.com" TargetMode="External"/><Relationship Id="rId2" Type="http://schemas.openxmlformats.org/officeDocument/2006/relationships/hyperlink" Target="mailto:MFC-ProviderRelations2@medstar.net" TargetMode="External"/><Relationship Id="rId1" Type="http://schemas.openxmlformats.org/officeDocument/2006/relationships/slideLayout" Target="../slideLayouts/slideLayout33.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hyperlink" Target="http://medstarprovidernetwork.org/medstar-select/quick-reference-guide-frequently-updated" TargetMode="External"/><Relationship Id="rId2" Type="http://schemas.openxmlformats.org/officeDocument/2006/relationships/hyperlink" Target="http://medstarprovidernetwork.org/medicare-choice/quick-reference-guide" TargetMode="External"/><Relationship Id="rId1" Type="http://schemas.openxmlformats.org/officeDocument/2006/relationships/slideLayout" Target="../slideLayouts/slideLayout33.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hyperlink" Target="http://www.medstarprovidernetwork.org/" TargetMode="External"/><Relationship Id="rId2" Type="http://schemas.openxmlformats.org/officeDocument/2006/relationships/hyperlink" Target="http://www.medstarmyhealth.org/" TargetMode="External"/><Relationship Id="rId1" Type="http://schemas.openxmlformats.org/officeDocument/2006/relationships/slideLayout" Target="../slideLayouts/slideLayout33.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medstarprovidernetwork.org/2018-select-quick-reference-guide" TargetMode="Externa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MedStar </a:t>
            </a:r>
            <a:r>
              <a:rPr lang="en-US" dirty="0" smtClean="0"/>
              <a:t>2019 Health Plan Kick Off</a:t>
            </a:r>
            <a:endParaRPr lang="en-US" dirty="0"/>
          </a:p>
        </p:txBody>
      </p:sp>
      <p:sp>
        <p:nvSpPr>
          <p:cNvPr id="3" name="Subtitle 2"/>
          <p:cNvSpPr>
            <a:spLocks noGrp="1"/>
          </p:cNvSpPr>
          <p:nvPr>
            <p:ph type="subTitle" idx="1"/>
          </p:nvPr>
        </p:nvSpPr>
        <p:spPr/>
        <p:txBody>
          <a:bodyPr>
            <a:normAutofit/>
          </a:bodyPr>
          <a:lstStyle/>
          <a:p>
            <a:r>
              <a:rPr lang="en-US" b="1" dirty="0" smtClean="0"/>
              <a:t>2019 MedStar Select Overview</a:t>
            </a:r>
            <a:endParaRPr lang="en-US" b="1" dirty="0"/>
          </a:p>
        </p:txBody>
      </p:sp>
      <p:sp>
        <p:nvSpPr>
          <p:cNvPr id="4" name="Rectangle 3"/>
          <p:cNvSpPr/>
          <p:nvPr/>
        </p:nvSpPr>
        <p:spPr>
          <a:xfrm>
            <a:off x="871008" y="5105400"/>
            <a:ext cx="7228416" cy="307777"/>
          </a:xfrm>
          <a:prstGeom prst="rect">
            <a:avLst/>
          </a:prstGeom>
        </p:spPr>
        <p:txBody>
          <a:bodyPr wrap="square">
            <a:spAutoFit/>
          </a:bodyPr>
          <a:lstStyle/>
          <a:p>
            <a:pPr algn="ctr"/>
            <a:r>
              <a:rPr lang="en-US" sz="1400" b="1" dirty="0">
                <a:solidFill>
                  <a:prstClr val="black"/>
                </a:solidFill>
                <a:latin typeface="Arial"/>
                <a:cs typeface="Arial"/>
              </a:rPr>
              <a:t>NOTE: </a:t>
            </a:r>
            <a:r>
              <a:rPr lang="en-US" sz="1400" dirty="0">
                <a:solidFill>
                  <a:prstClr val="black"/>
                </a:solidFill>
                <a:latin typeface="Arial"/>
                <a:cs typeface="Arial"/>
              </a:rPr>
              <a:t>This </a:t>
            </a:r>
            <a:r>
              <a:rPr lang="en-US" sz="1400" dirty="0" smtClean="0">
                <a:solidFill>
                  <a:prstClr val="black"/>
                </a:solidFill>
                <a:latin typeface="Arial"/>
                <a:cs typeface="Arial"/>
              </a:rPr>
              <a:t>document is </a:t>
            </a:r>
            <a:r>
              <a:rPr lang="en-US" sz="1400" dirty="0">
                <a:solidFill>
                  <a:prstClr val="black"/>
                </a:solidFill>
                <a:latin typeface="Arial"/>
                <a:cs typeface="Arial"/>
              </a:rPr>
              <a:t>for training </a:t>
            </a:r>
            <a:r>
              <a:rPr lang="en-US" sz="1400" dirty="0" smtClean="0">
                <a:solidFill>
                  <a:prstClr val="black"/>
                </a:solidFill>
                <a:latin typeface="Arial"/>
                <a:cs typeface="Arial"/>
              </a:rPr>
              <a:t>purposes only. Do not distribute.</a:t>
            </a:r>
            <a:endParaRPr lang="en-US" sz="1400" dirty="0">
              <a:solidFill>
                <a:prstClr val="black"/>
              </a:solidFill>
              <a:latin typeface="Arial"/>
              <a:cs typeface="Arial"/>
            </a:endParaRPr>
          </a:p>
        </p:txBody>
      </p:sp>
    </p:spTree>
    <p:extLst>
      <p:ext uri="{BB962C8B-B14F-4D97-AF65-F5344CB8AC3E}">
        <p14:creationId xmlns:p14="http://schemas.microsoft.com/office/powerpoint/2010/main" val="2948565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0" indent="0" defTabSz="342900">
              <a:buNone/>
            </a:pPr>
            <a:r>
              <a:rPr lang="en-US" sz="2100" dirty="0">
                <a:solidFill>
                  <a:srgbClr val="1F497D"/>
                </a:solidFill>
              </a:rPr>
              <a:t>For drugs covered under the medical benefit, please refer to the following process:</a:t>
            </a:r>
          </a:p>
          <a:p>
            <a:pPr marL="742950" lvl="0" indent="-514350" defTabSz="342900"/>
            <a:r>
              <a:rPr lang="en-US" sz="2100" dirty="0">
                <a:solidFill>
                  <a:srgbClr val="1F497D"/>
                </a:solidFill>
              </a:rPr>
              <a:t>To request Prior Authorization for medications covered under the Medical Benefit, please visit the following website: </a:t>
            </a:r>
            <a:r>
              <a:rPr lang="en-US" sz="2100" u="sng" dirty="0">
                <a:solidFill>
                  <a:srgbClr val="002664"/>
                </a:solidFill>
                <a:hlinkClick r:id="rId2"/>
              </a:rPr>
              <a:t>http://www.medstarprovidernetwork.org/medstar-select/pharmacy-resources/pharmacy-prior-authorization-forms</a:t>
            </a:r>
            <a:endParaRPr lang="en-US" sz="2100" u="sng" dirty="0">
              <a:solidFill>
                <a:srgbClr val="002664"/>
              </a:solidFill>
            </a:endParaRPr>
          </a:p>
          <a:p>
            <a:pPr marL="742950" lvl="0" indent="-514350" defTabSz="342900"/>
            <a:r>
              <a:rPr lang="en-US" sz="2100" dirty="0">
                <a:solidFill>
                  <a:srgbClr val="1F497D"/>
                </a:solidFill>
              </a:rPr>
              <a:t>For a comprehensive list of drugs covered under the medical benefit, please reference the Provider Manual.</a:t>
            </a:r>
          </a:p>
          <a:p>
            <a:pPr marL="257175" lvl="0" indent="509588" defTabSz="342900"/>
            <a:r>
              <a:rPr lang="en-US" sz="2100" dirty="0">
                <a:solidFill>
                  <a:srgbClr val="1F497D"/>
                </a:solidFill>
              </a:rPr>
              <a:t>Contact the MedStar Pharmacy UM Services Team at</a:t>
            </a:r>
          </a:p>
          <a:p>
            <a:pPr marL="257175" lvl="0" indent="0" defTabSz="342900">
              <a:buNone/>
            </a:pPr>
            <a:r>
              <a:rPr lang="en-US" sz="2100" dirty="0">
                <a:solidFill>
                  <a:srgbClr val="1F497D"/>
                </a:solidFill>
              </a:rPr>
              <a:t>	 </a:t>
            </a:r>
            <a:r>
              <a:rPr lang="en-US" sz="2100" dirty="0" smtClean="0">
                <a:solidFill>
                  <a:srgbClr val="1F497D"/>
                </a:solidFill>
              </a:rPr>
              <a:t>	  855-266-0712 </a:t>
            </a:r>
            <a:r>
              <a:rPr lang="en-US" sz="2100" dirty="0">
                <a:solidFill>
                  <a:srgbClr val="1F497D"/>
                </a:solidFill>
              </a:rPr>
              <a:t>for additional assistance.</a:t>
            </a:r>
          </a:p>
          <a:p>
            <a:pPr marL="0" lvl="0" indent="0" algn="ctr" defTabSz="342900">
              <a:buNone/>
            </a:pPr>
            <a:r>
              <a:rPr lang="en-US" sz="2100" dirty="0">
                <a:solidFill>
                  <a:srgbClr val="1F497D"/>
                </a:solidFill>
              </a:rPr>
              <a:t>To request Prior Authorization for medications covered under the Pharmacy Benefit, please contact CVS Caremark at 888.771.7282</a:t>
            </a:r>
            <a:endParaRPr lang="en-US" sz="2800" dirty="0">
              <a:solidFill>
                <a:srgbClr val="1F497D"/>
              </a:solidFill>
              <a:latin typeface="Calibri" panose="020F0502020204030204" pitchFamily="34" charset="0"/>
              <a:ea typeface="Calibri" panose="020F0502020204030204" pitchFamily="34" charset="0"/>
              <a:cs typeface="Times New Roman" panose="02020603050405020304" pitchFamily="18" charset="0"/>
            </a:endParaRPr>
          </a:p>
          <a:p>
            <a:pPr marL="6350" indent="0">
              <a:buNone/>
            </a:pPr>
            <a:endParaRPr lang="en-US" dirty="0" smtClean="0">
              <a:solidFill>
                <a:srgbClr val="002060"/>
              </a:solidFill>
            </a:endParaRPr>
          </a:p>
          <a:p>
            <a:pPr marL="6350" indent="0">
              <a:buNone/>
            </a:pPr>
            <a:endParaRPr lang="en-US" dirty="0" smtClean="0"/>
          </a:p>
          <a:p>
            <a:endParaRPr lang="en-US" dirty="0"/>
          </a:p>
          <a:p>
            <a:endParaRPr lang="en-US" dirty="0"/>
          </a:p>
        </p:txBody>
      </p:sp>
      <p:sp>
        <p:nvSpPr>
          <p:cNvPr id="4" name="Title 3"/>
          <p:cNvSpPr>
            <a:spLocks noGrp="1"/>
          </p:cNvSpPr>
          <p:nvPr>
            <p:ph type="title"/>
          </p:nvPr>
        </p:nvSpPr>
        <p:spPr/>
        <p:txBody>
          <a:bodyPr>
            <a:normAutofit/>
          </a:bodyPr>
          <a:lstStyle/>
          <a:p>
            <a:r>
              <a:rPr lang="en-US" sz="2400" dirty="0">
                <a:solidFill>
                  <a:srgbClr val="002664"/>
                </a:solidFill>
              </a:rPr>
              <a:t>Drug Prior Authorizations </a:t>
            </a:r>
            <a:endParaRPr lang="en-US" dirty="0"/>
          </a:p>
        </p:txBody>
      </p:sp>
      <p:pic>
        <p:nvPicPr>
          <p:cNvPr id="5" name="Picture 4"/>
          <p:cNvPicPr>
            <a:picLocks noChangeAspect="1"/>
          </p:cNvPicPr>
          <p:nvPr/>
        </p:nvPicPr>
        <p:blipFill>
          <a:blip r:embed="rId3"/>
          <a:stretch>
            <a:fillRect/>
          </a:stretch>
        </p:blipFill>
        <p:spPr>
          <a:xfrm>
            <a:off x="6471912" y="189703"/>
            <a:ext cx="2334970" cy="737680"/>
          </a:xfrm>
          <a:prstGeom prst="rect">
            <a:avLst/>
          </a:prstGeom>
        </p:spPr>
      </p:pic>
    </p:spTree>
    <p:extLst>
      <p:ext uri="{BB962C8B-B14F-4D97-AF65-F5344CB8AC3E}">
        <p14:creationId xmlns:p14="http://schemas.microsoft.com/office/powerpoint/2010/main" val="8679490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350" indent="0">
              <a:buNone/>
            </a:pPr>
            <a:endParaRPr lang="en-US" dirty="0" smtClean="0">
              <a:solidFill>
                <a:srgbClr val="002060"/>
              </a:solidFill>
            </a:endParaRPr>
          </a:p>
          <a:p>
            <a:pPr marL="6350" indent="0">
              <a:buNone/>
            </a:pPr>
            <a:endParaRPr lang="en-US" dirty="0" smtClean="0"/>
          </a:p>
          <a:p>
            <a:endParaRPr lang="en-US" dirty="0"/>
          </a:p>
          <a:p>
            <a:endParaRPr lang="en-US" dirty="0"/>
          </a:p>
        </p:txBody>
      </p:sp>
      <p:sp>
        <p:nvSpPr>
          <p:cNvPr id="4" name="Title 3"/>
          <p:cNvSpPr>
            <a:spLocks noGrp="1"/>
          </p:cNvSpPr>
          <p:nvPr>
            <p:ph type="title"/>
          </p:nvPr>
        </p:nvSpPr>
        <p:spPr/>
        <p:txBody>
          <a:bodyPr>
            <a:normAutofit/>
          </a:bodyPr>
          <a:lstStyle/>
          <a:p>
            <a:r>
              <a:rPr lang="en-US" sz="2400" dirty="0">
                <a:solidFill>
                  <a:srgbClr val="002664"/>
                </a:solidFill>
              </a:rPr>
              <a:t>Select Medical Benefits </a:t>
            </a:r>
            <a:r>
              <a:rPr lang="en-US" sz="2400" dirty="0" smtClean="0">
                <a:solidFill>
                  <a:srgbClr val="002060"/>
                </a:solidFill>
              </a:rPr>
              <a:t>2019</a:t>
            </a:r>
            <a:endParaRPr lang="en-US" dirty="0"/>
          </a:p>
        </p:txBody>
      </p:sp>
      <p:pic>
        <p:nvPicPr>
          <p:cNvPr id="5" name="Picture 4"/>
          <p:cNvPicPr>
            <a:picLocks noChangeAspect="1"/>
          </p:cNvPicPr>
          <p:nvPr/>
        </p:nvPicPr>
        <p:blipFill>
          <a:blip r:embed="rId2"/>
          <a:stretch>
            <a:fillRect/>
          </a:stretch>
        </p:blipFill>
        <p:spPr>
          <a:xfrm>
            <a:off x="6471912" y="189703"/>
            <a:ext cx="2334970" cy="737680"/>
          </a:xfrm>
          <a:prstGeom prst="rect">
            <a:avLst/>
          </a:prstGeom>
        </p:spPr>
      </p:pic>
      <p:graphicFrame>
        <p:nvGraphicFramePr>
          <p:cNvPr id="6" name="Content Placeholder 4"/>
          <p:cNvGraphicFramePr>
            <a:graphicFrameLocks/>
          </p:cNvGraphicFramePr>
          <p:nvPr>
            <p:extLst>
              <p:ext uri="{D42A27DB-BD31-4B8C-83A1-F6EECF244321}">
                <p14:modId xmlns:p14="http://schemas.microsoft.com/office/powerpoint/2010/main" val="2352529619"/>
              </p:ext>
            </p:extLst>
          </p:nvPr>
        </p:nvGraphicFramePr>
        <p:xfrm>
          <a:off x="436098" y="927386"/>
          <a:ext cx="8299548" cy="5485904"/>
        </p:xfrm>
        <a:graphic>
          <a:graphicData uri="http://schemas.openxmlformats.org/drawingml/2006/table">
            <a:tbl>
              <a:tblPr firstRow="1" bandRow="1">
                <a:tableStyleId>{5C22544A-7EE6-4342-B048-85BDC9FD1C3A}</a:tableStyleId>
              </a:tblPr>
              <a:tblGrid>
                <a:gridCol w="4806026">
                  <a:extLst>
                    <a:ext uri="{9D8B030D-6E8A-4147-A177-3AD203B41FA5}">
                      <a16:colId xmlns="" xmlns:a16="http://schemas.microsoft.com/office/drawing/2014/main" val="20000"/>
                    </a:ext>
                  </a:extLst>
                </a:gridCol>
                <a:gridCol w="1594869">
                  <a:extLst>
                    <a:ext uri="{9D8B030D-6E8A-4147-A177-3AD203B41FA5}">
                      <a16:colId xmlns="" xmlns:a16="http://schemas.microsoft.com/office/drawing/2014/main" val="20001"/>
                    </a:ext>
                  </a:extLst>
                </a:gridCol>
                <a:gridCol w="1898653">
                  <a:extLst>
                    <a:ext uri="{9D8B030D-6E8A-4147-A177-3AD203B41FA5}">
                      <a16:colId xmlns="" xmlns:a16="http://schemas.microsoft.com/office/drawing/2014/main" val="20002"/>
                    </a:ext>
                  </a:extLst>
                </a:gridCol>
              </a:tblGrid>
              <a:tr h="318320">
                <a:tc>
                  <a:txBody>
                    <a:bodyPr/>
                    <a:lstStyle/>
                    <a:p>
                      <a:pPr algn="ctr"/>
                      <a:r>
                        <a:rPr lang="en-US" sz="1400" dirty="0"/>
                        <a:t>Benefit </a:t>
                      </a:r>
                    </a:p>
                  </a:txBody>
                  <a:tcPr anchor="ctr"/>
                </a:tc>
                <a:tc>
                  <a:txBody>
                    <a:bodyPr/>
                    <a:lstStyle/>
                    <a:p>
                      <a:pPr algn="ctr"/>
                      <a:r>
                        <a:rPr lang="en-US" sz="1400" dirty="0"/>
                        <a:t>In-Network</a:t>
                      </a:r>
                    </a:p>
                  </a:txBody>
                  <a:tcPr anchor="ctr"/>
                </a:tc>
                <a:tc>
                  <a:txBody>
                    <a:bodyPr/>
                    <a:lstStyle/>
                    <a:p>
                      <a:pPr algn="ctr"/>
                      <a:r>
                        <a:rPr lang="en-US" sz="1400" dirty="0"/>
                        <a:t>Out-</a:t>
                      </a:r>
                      <a:r>
                        <a:rPr lang="en-US" sz="1400" baseline="0" dirty="0"/>
                        <a:t>of-Network</a:t>
                      </a:r>
                      <a:endParaRPr lang="en-US" sz="1400" dirty="0"/>
                    </a:p>
                  </a:txBody>
                  <a:tcPr anchor="ctr"/>
                </a:tc>
                <a:extLst>
                  <a:ext uri="{0D108BD9-81ED-4DB2-BD59-A6C34878D82A}">
                    <a16:rowId xmlns="" xmlns:a16="http://schemas.microsoft.com/office/drawing/2014/main" val="10000"/>
                  </a:ext>
                </a:extLst>
              </a:tr>
              <a:tr h="655002">
                <a:tc>
                  <a:txBody>
                    <a:bodyPr/>
                    <a:lstStyle/>
                    <a:p>
                      <a:r>
                        <a:rPr lang="en-US" sz="1400" b="1" dirty="0"/>
                        <a:t>Calendar Year Deductible</a:t>
                      </a:r>
                    </a:p>
                    <a:p>
                      <a:pPr marL="171450" indent="-171450">
                        <a:buFont typeface="Arial" panose="020B0604020202020204" pitchFamily="34" charset="0"/>
                        <a:buChar char="•"/>
                      </a:pPr>
                      <a:r>
                        <a:rPr lang="en-US" sz="1050" i="1" dirty="0"/>
                        <a:t>Copays do not count toward</a:t>
                      </a:r>
                      <a:r>
                        <a:rPr lang="en-US" sz="1050" i="1" baseline="0" dirty="0"/>
                        <a:t> deductible, however deductible counts towards out-of-pocket maximum</a:t>
                      </a:r>
                      <a:endParaRPr lang="en-US" sz="1050" i="1" dirty="0"/>
                    </a:p>
                  </a:txBody>
                  <a:tcPr anchor="ctr"/>
                </a:tc>
                <a:tc>
                  <a:txBody>
                    <a:bodyPr/>
                    <a:lstStyle/>
                    <a:p>
                      <a:pPr marL="0" algn="l" defTabSz="457200" rtl="0" eaLnBrk="1" latinLnBrk="0" hangingPunct="1"/>
                      <a:r>
                        <a:rPr lang="en-US" sz="1400" kern="1200" dirty="0">
                          <a:solidFill>
                            <a:schemeClr val="dk1"/>
                          </a:solidFill>
                          <a:latin typeface="+mn-lt"/>
                          <a:ea typeface="+mn-ea"/>
                          <a:cs typeface="+mn-cs"/>
                        </a:rPr>
                        <a:t>$0 Individual     </a:t>
                      </a:r>
                      <a:endParaRPr lang="en-US" sz="1400" kern="1200" dirty="0" smtClean="0">
                        <a:solidFill>
                          <a:schemeClr val="dk1"/>
                        </a:solidFill>
                        <a:latin typeface="+mn-lt"/>
                        <a:ea typeface="+mn-ea"/>
                        <a:cs typeface="+mn-cs"/>
                      </a:endParaRPr>
                    </a:p>
                    <a:p>
                      <a:pPr marL="0" algn="l" defTabSz="457200" rtl="0" eaLnBrk="1" latinLnBrk="0" hangingPunct="1"/>
                      <a:r>
                        <a:rPr lang="en-US" sz="1400" kern="1200" dirty="0" smtClean="0">
                          <a:solidFill>
                            <a:schemeClr val="dk1"/>
                          </a:solidFill>
                          <a:latin typeface="+mn-lt"/>
                          <a:ea typeface="+mn-ea"/>
                          <a:cs typeface="+mn-cs"/>
                        </a:rPr>
                        <a:t>$</a:t>
                      </a:r>
                      <a:r>
                        <a:rPr lang="en-US" sz="1400" kern="1200" dirty="0">
                          <a:solidFill>
                            <a:schemeClr val="dk1"/>
                          </a:solidFill>
                          <a:latin typeface="+mn-lt"/>
                          <a:ea typeface="+mn-ea"/>
                          <a:cs typeface="+mn-cs"/>
                        </a:rPr>
                        <a:t>0 Family</a:t>
                      </a:r>
                    </a:p>
                  </a:txBody>
                  <a:tcPr anchor="ctr"/>
                </a:tc>
                <a:tc>
                  <a:txBody>
                    <a:bodyPr/>
                    <a:lstStyle/>
                    <a:p>
                      <a:pPr algn="l"/>
                      <a:r>
                        <a:rPr lang="en-US" sz="1400" dirty="0"/>
                        <a:t>$2,000 Individual</a:t>
                      </a:r>
                    </a:p>
                    <a:p>
                      <a:pPr algn="l"/>
                      <a:r>
                        <a:rPr lang="en-US" sz="1400" dirty="0"/>
                        <a:t>$4,000 Family</a:t>
                      </a:r>
                    </a:p>
                  </a:txBody>
                  <a:tcPr anchor="ctr"/>
                </a:tc>
                <a:extLst>
                  <a:ext uri="{0D108BD9-81ED-4DB2-BD59-A6C34878D82A}">
                    <a16:rowId xmlns="" xmlns:a16="http://schemas.microsoft.com/office/drawing/2014/main" val="10001"/>
                  </a:ext>
                </a:extLst>
              </a:tr>
              <a:tr h="1205626">
                <a:tc>
                  <a:txBody>
                    <a:bodyPr/>
                    <a:lstStyle/>
                    <a:p>
                      <a:r>
                        <a:rPr lang="en-US" sz="1400" b="1" dirty="0"/>
                        <a:t>Out-of-Pocket</a:t>
                      </a:r>
                      <a:r>
                        <a:rPr lang="en-US" sz="1400" b="1" baseline="0" dirty="0"/>
                        <a:t> Maximum</a:t>
                      </a:r>
                    </a:p>
                    <a:p>
                      <a:pPr marL="171450" indent="-171450">
                        <a:buFont typeface="Arial" panose="020B0604020202020204" pitchFamily="34" charset="0"/>
                        <a:buChar char="•"/>
                      </a:pPr>
                      <a:r>
                        <a:rPr lang="en-US" sz="1050" i="1" baseline="0" dirty="0"/>
                        <a:t>OOP includes deductible, copays and coinsurance amounts. It does not include pharmacy copays</a:t>
                      </a:r>
                    </a:p>
                    <a:p>
                      <a:pPr marL="171450" indent="-171450">
                        <a:buFont typeface="Arial" panose="020B0604020202020204" pitchFamily="34" charset="0"/>
                        <a:buChar char="•"/>
                      </a:pPr>
                      <a:r>
                        <a:rPr lang="en-US" sz="1050" i="1" baseline="0" dirty="0"/>
                        <a:t>OOP Maximums for In- and Out-of-Network accumulate together.  Copays for Out-of-Network Emergency Care accumulate toward the OOP Max.</a:t>
                      </a:r>
                      <a:endParaRPr lang="en-US" sz="1050" i="1" dirty="0"/>
                    </a:p>
                  </a:txBody>
                  <a:tcPr anchor="ctr"/>
                </a:tc>
                <a:tc>
                  <a:txBody>
                    <a:bodyPr/>
                    <a:lstStyle/>
                    <a:p>
                      <a:pPr algn="l"/>
                      <a:r>
                        <a:rPr lang="en-US" sz="1400" b="0" dirty="0">
                          <a:solidFill>
                            <a:schemeClr val="tx1"/>
                          </a:solidFill>
                        </a:rPr>
                        <a:t>$1,500 Individual</a:t>
                      </a:r>
                    </a:p>
                    <a:p>
                      <a:pPr algn="l"/>
                      <a:r>
                        <a:rPr lang="en-US" sz="1400" b="0" dirty="0">
                          <a:solidFill>
                            <a:schemeClr val="tx1"/>
                          </a:solidFill>
                        </a:rPr>
                        <a:t>$3,000 </a:t>
                      </a:r>
                      <a:r>
                        <a:rPr lang="en-US" sz="1400" b="0" dirty="0" smtClean="0">
                          <a:solidFill>
                            <a:schemeClr val="tx1"/>
                          </a:solidFill>
                        </a:rPr>
                        <a:t>Family</a:t>
                      </a:r>
                    </a:p>
                    <a:p>
                      <a:pPr algn="l"/>
                      <a:r>
                        <a:rPr lang="en-US" sz="1400" b="0" dirty="0" smtClean="0">
                          <a:solidFill>
                            <a:schemeClr val="tx1"/>
                          </a:solidFill>
                        </a:rPr>
                        <a:t>$1000</a:t>
                      </a:r>
                      <a:r>
                        <a:rPr lang="en-US" sz="1400" b="0" baseline="0" dirty="0" smtClean="0">
                          <a:solidFill>
                            <a:schemeClr val="tx1"/>
                          </a:solidFill>
                        </a:rPr>
                        <a:t> Individual and $2000 Family for NUU Plan</a:t>
                      </a:r>
                      <a:endParaRPr lang="en-US" sz="1400" b="0" dirty="0">
                        <a:solidFill>
                          <a:schemeClr val="tx1"/>
                        </a:solidFill>
                      </a:endParaRPr>
                    </a:p>
                  </a:txBody>
                  <a:tcPr anchor="ctr"/>
                </a:tc>
                <a:tc>
                  <a:txBody>
                    <a:bodyPr/>
                    <a:lstStyle/>
                    <a:p>
                      <a:pPr marL="0" marR="0" indent="0" algn="l" defTabSz="583056"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$6,000 Individual</a:t>
                      </a:r>
                    </a:p>
                    <a:p>
                      <a:pPr marL="0" marR="0" indent="0" algn="l" defTabSz="583056"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$12,000</a:t>
                      </a:r>
                      <a:r>
                        <a:rPr lang="en-US" sz="1400" b="0" baseline="0" dirty="0">
                          <a:solidFill>
                            <a:schemeClr val="tx1"/>
                          </a:solidFill>
                        </a:rPr>
                        <a:t> Family</a:t>
                      </a:r>
                      <a:endParaRPr lang="en-US" sz="1400" b="0" dirty="0">
                        <a:solidFill>
                          <a:schemeClr val="tx1"/>
                        </a:solidFill>
                      </a:endParaRPr>
                    </a:p>
                  </a:txBody>
                  <a:tcPr anchor="ctr"/>
                </a:tc>
                <a:extLst>
                  <a:ext uri="{0D108BD9-81ED-4DB2-BD59-A6C34878D82A}">
                    <a16:rowId xmlns="" xmlns:a16="http://schemas.microsoft.com/office/drawing/2014/main" val="10002"/>
                  </a:ext>
                </a:extLst>
              </a:tr>
              <a:tr h="318320">
                <a:tc>
                  <a:txBody>
                    <a:bodyPr/>
                    <a:lstStyle/>
                    <a:p>
                      <a:r>
                        <a:rPr lang="en-US" sz="1400" b="1" dirty="0"/>
                        <a:t>Coinsurance</a:t>
                      </a:r>
                      <a:r>
                        <a:rPr lang="en-US" sz="1400" dirty="0"/>
                        <a:t> </a:t>
                      </a:r>
                      <a:r>
                        <a:rPr lang="en-US" sz="1200" dirty="0"/>
                        <a:t>(Paid by Plan</a:t>
                      </a:r>
                      <a:r>
                        <a:rPr lang="en-US" sz="1200" baseline="0" dirty="0"/>
                        <a:t> Participant, </a:t>
                      </a:r>
                      <a:r>
                        <a:rPr lang="en-US" sz="1200" b="1" baseline="0" dirty="0"/>
                        <a:t>after</a:t>
                      </a:r>
                      <a:r>
                        <a:rPr lang="en-US" sz="1200" baseline="0" dirty="0"/>
                        <a:t> deductible)</a:t>
                      </a:r>
                      <a:endParaRPr lang="en-US" sz="1200" dirty="0"/>
                    </a:p>
                  </a:txBody>
                  <a:tcPr anchor="ctr"/>
                </a:tc>
                <a:tc>
                  <a:txBody>
                    <a:bodyPr/>
                    <a:lstStyle/>
                    <a:p>
                      <a:pPr algn="l"/>
                      <a:r>
                        <a:rPr lang="en-US" sz="1400" b="0" dirty="0">
                          <a:solidFill>
                            <a:schemeClr val="tx1"/>
                          </a:solidFill>
                        </a:rPr>
                        <a:t>None, unless noted</a:t>
                      </a:r>
                    </a:p>
                  </a:txBody>
                  <a:tcPr anchor="ctr"/>
                </a:tc>
                <a:tc>
                  <a:txBody>
                    <a:bodyPr/>
                    <a:lstStyle/>
                    <a:p>
                      <a:pPr algn="l"/>
                      <a:r>
                        <a:rPr lang="en-US" sz="1400" b="0" dirty="0">
                          <a:solidFill>
                            <a:schemeClr val="tx1"/>
                          </a:solidFill>
                        </a:rPr>
                        <a:t>40%</a:t>
                      </a:r>
                    </a:p>
                  </a:txBody>
                  <a:tcPr anchor="ctr"/>
                </a:tc>
                <a:extLst>
                  <a:ext uri="{0D108BD9-81ED-4DB2-BD59-A6C34878D82A}">
                    <a16:rowId xmlns="" xmlns:a16="http://schemas.microsoft.com/office/drawing/2014/main" val="10003"/>
                  </a:ext>
                </a:extLst>
              </a:tr>
              <a:tr h="318320">
                <a:tc>
                  <a:txBody>
                    <a:bodyPr/>
                    <a:lstStyle/>
                    <a:p>
                      <a:r>
                        <a:rPr lang="en-US" sz="1400" b="1" dirty="0"/>
                        <a:t>Office Visit PCP</a:t>
                      </a:r>
                    </a:p>
                  </a:txBody>
                  <a:tcPr anchor="ctr"/>
                </a:tc>
                <a:tc>
                  <a:txBody>
                    <a:bodyPr/>
                    <a:lstStyle/>
                    <a:p>
                      <a:pPr algn="l"/>
                      <a:r>
                        <a:rPr lang="en-US" sz="1400" b="0" dirty="0">
                          <a:solidFill>
                            <a:schemeClr val="tx1"/>
                          </a:solidFill>
                        </a:rPr>
                        <a:t>Paid</a:t>
                      </a:r>
                      <a:r>
                        <a:rPr lang="en-US" sz="1400" b="0" baseline="0" dirty="0">
                          <a:solidFill>
                            <a:schemeClr val="tx1"/>
                          </a:solidFill>
                        </a:rPr>
                        <a:t> In Full</a:t>
                      </a:r>
                      <a:endParaRPr lang="en-US" sz="1400" b="0" dirty="0">
                        <a:solidFill>
                          <a:schemeClr val="tx1"/>
                        </a:solidFill>
                      </a:endParaRPr>
                    </a:p>
                  </a:txBody>
                  <a:tcPr anchor="ctr"/>
                </a:tc>
                <a:tc>
                  <a:txBody>
                    <a:bodyPr/>
                    <a:lstStyle/>
                    <a:p>
                      <a:pPr marL="0" marR="0" indent="0" algn="l" defTabSz="583056"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40% coins after</a:t>
                      </a:r>
                      <a:r>
                        <a:rPr lang="en-US" sz="1400" b="0" baseline="0" dirty="0">
                          <a:solidFill>
                            <a:schemeClr val="tx1"/>
                          </a:solidFill>
                        </a:rPr>
                        <a:t> ded</a:t>
                      </a:r>
                      <a:endParaRPr lang="en-US" sz="1400" b="0" dirty="0">
                        <a:solidFill>
                          <a:schemeClr val="tx1"/>
                        </a:solidFill>
                      </a:endParaRPr>
                    </a:p>
                  </a:txBody>
                  <a:tcPr anchor="ctr"/>
                </a:tc>
                <a:extLst>
                  <a:ext uri="{0D108BD9-81ED-4DB2-BD59-A6C34878D82A}">
                    <a16:rowId xmlns="" xmlns:a16="http://schemas.microsoft.com/office/drawing/2014/main" val="10004"/>
                  </a:ext>
                </a:extLst>
              </a:tr>
              <a:tr h="539358">
                <a:tc>
                  <a:txBody>
                    <a:bodyPr/>
                    <a:lstStyle/>
                    <a:p>
                      <a:pPr marL="0" marR="0" indent="0" algn="l" defTabSz="583056" rtl="0" eaLnBrk="1" fontAlgn="auto" latinLnBrk="0" hangingPunct="1">
                        <a:lnSpc>
                          <a:spcPct val="100000"/>
                        </a:lnSpc>
                        <a:spcBef>
                          <a:spcPts val="0"/>
                        </a:spcBef>
                        <a:spcAft>
                          <a:spcPts val="0"/>
                        </a:spcAft>
                        <a:buClrTx/>
                        <a:buSzTx/>
                        <a:buFontTx/>
                        <a:buNone/>
                        <a:tabLst/>
                        <a:defRPr/>
                      </a:pPr>
                      <a:r>
                        <a:rPr lang="en-US" sz="1400" b="1" dirty="0"/>
                        <a:t>Office Visit Specialist</a:t>
                      </a:r>
                    </a:p>
                  </a:txBody>
                  <a:tcPr anchor="ctr"/>
                </a:tc>
                <a:tc>
                  <a:txBody>
                    <a:bodyPr/>
                    <a:lstStyle/>
                    <a:p>
                      <a:pPr marL="0" marR="0" indent="0" algn="l" defTabSz="583056"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$30 </a:t>
                      </a:r>
                      <a:r>
                        <a:rPr lang="en-US" sz="1400" b="0" dirty="0" smtClean="0">
                          <a:solidFill>
                            <a:schemeClr val="tx1"/>
                          </a:solidFill>
                        </a:rPr>
                        <a:t>copay</a:t>
                      </a:r>
                    </a:p>
                    <a:p>
                      <a:pPr marL="0" marR="0" indent="0" algn="l" defTabSz="583056"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$20 NUU</a:t>
                      </a:r>
                      <a:r>
                        <a:rPr lang="en-US" sz="1400" b="0" baseline="0" dirty="0" smtClean="0">
                          <a:solidFill>
                            <a:schemeClr val="tx1"/>
                          </a:solidFill>
                        </a:rPr>
                        <a:t> Plan</a:t>
                      </a:r>
                      <a:endParaRPr lang="en-US" sz="1400" b="0" dirty="0">
                        <a:solidFill>
                          <a:schemeClr val="tx1"/>
                        </a:solidFill>
                      </a:endParaRPr>
                    </a:p>
                  </a:txBody>
                  <a:tcPr anchor="ctr"/>
                </a:tc>
                <a:tc>
                  <a:txBody>
                    <a:bodyPr/>
                    <a:lstStyle/>
                    <a:p>
                      <a:pPr marL="0" marR="0" indent="0" algn="l" defTabSz="583056"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40%</a:t>
                      </a:r>
                      <a:r>
                        <a:rPr lang="en-US" sz="1400" b="0" baseline="0" dirty="0">
                          <a:solidFill>
                            <a:schemeClr val="tx1"/>
                          </a:solidFill>
                        </a:rPr>
                        <a:t> coins after ded</a:t>
                      </a:r>
                      <a:endParaRPr lang="en-US" sz="1400" b="0" dirty="0">
                        <a:solidFill>
                          <a:schemeClr val="tx1"/>
                        </a:solidFill>
                      </a:endParaRPr>
                    </a:p>
                  </a:txBody>
                  <a:tcPr anchor="ctr"/>
                </a:tc>
                <a:extLst>
                  <a:ext uri="{0D108BD9-81ED-4DB2-BD59-A6C34878D82A}">
                    <a16:rowId xmlns="" xmlns:a16="http://schemas.microsoft.com/office/drawing/2014/main" val="10005"/>
                  </a:ext>
                </a:extLst>
              </a:tr>
              <a:tr h="318320">
                <a:tc>
                  <a:txBody>
                    <a:bodyPr/>
                    <a:lstStyle/>
                    <a:p>
                      <a:r>
                        <a:rPr lang="en-US" sz="1400" b="1" dirty="0"/>
                        <a:t>Preventive Care Services </a:t>
                      </a:r>
                      <a:r>
                        <a:rPr lang="en-US" sz="1200" b="0" dirty="0"/>
                        <a:t>(per ACA)</a:t>
                      </a:r>
                    </a:p>
                  </a:txBody>
                  <a:tcPr anchor="ctr"/>
                </a:tc>
                <a:tc>
                  <a:txBody>
                    <a:bodyPr/>
                    <a:lstStyle/>
                    <a:p>
                      <a:pPr algn="l"/>
                      <a:r>
                        <a:rPr lang="en-US" sz="1400" b="0" dirty="0">
                          <a:solidFill>
                            <a:schemeClr val="tx1"/>
                          </a:solidFill>
                        </a:rPr>
                        <a:t>Paid</a:t>
                      </a:r>
                      <a:r>
                        <a:rPr lang="en-US" sz="1400" b="0" baseline="0" dirty="0">
                          <a:solidFill>
                            <a:schemeClr val="tx1"/>
                          </a:solidFill>
                        </a:rPr>
                        <a:t> in full</a:t>
                      </a:r>
                      <a:endParaRPr lang="en-US" sz="1400" b="0" dirty="0">
                        <a:solidFill>
                          <a:schemeClr val="tx1"/>
                        </a:solidFill>
                      </a:endParaRPr>
                    </a:p>
                  </a:txBody>
                  <a:tcPr anchor="ctr"/>
                </a:tc>
                <a:tc>
                  <a:txBody>
                    <a:bodyPr/>
                    <a:lstStyle/>
                    <a:p>
                      <a:pPr algn="l"/>
                      <a:r>
                        <a:rPr lang="en-US" sz="1400" b="0" dirty="0">
                          <a:solidFill>
                            <a:schemeClr val="tx1"/>
                          </a:solidFill>
                        </a:rPr>
                        <a:t>40%</a:t>
                      </a:r>
                      <a:r>
                        <a:rPr lang="en-US" sz="1400" b="0" baseline="0" dirty="0">
                          <a:solidFill>
                            <a:schemeClr val="tx1"/>
                          </a:solidFill>
                        </a:rPr>
                        <a:t> coins after ded</a:t>
                      </a:r>
                    </a:p>
                  </a:txBody>
                  <a:tcPr anchor="ctr"/>
                </a:tc>
                <a:extLst>
                  <a:ext uri="{0D108BD9-81ED-4DB2-BD59-A6C34878D82A}">
                    <a16:rowId xmlns="" xmlns:a16="http://schemas.microsoft.com/office/drawing/2014/main" val="10006"/>
                  </a:ext>
                </a:extLst>
              </a:tr>
              <a:tr h="318320">
                <a:tc gridSpan="3">
                  <a:txBody>
                    <a:bodyPr/>
                    <a:lstStyle/>
                    <a:p>
                      <a:pPr algn="l"/>
                      <a:r>
                        <a:rPr lang="en-US" sz="1400" b="0" dirty="0">
                          <a:solidFill>
                            <a:schemeClr val="tx1"/>
                          </a:solidFill>
                        </a:rPr>
                        <a:t>Diagnostic</a:t>
                      </a:r>
                      <a:r>
                        <a:rPr lang="en-US" sz="1400" b="0" baseline="0" dirty="0">
                          <a:solidFill>
                            <a:schemeClr val="tx1"/>
                          </a:solidFill>
                        </a:rPr>
                        <a:t> Services</a:t>
                      </a:r>
                    </a:p>
                  </a:txBody>
                  <a:tcPr anchor="ct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7"/>
                  </a:ext>
                </a:extLst>
              </a:tr>
              <a:tr h="318320">
                <a:tc>
                  <a:txBody>
                    <a:bodyPr/>
                    <a:lstStyle/>
                    <a:p>
                      <a:pPr marL="285750" indent="-285750">
                        <a:buFont typeface="Arial" panose="020B0604020202020204" pitchFamily="34" charset="0"/>
                        <a:buChar char="•"/>
                      </a:pPr>
                      <a:r>
                        <a:rPr lang="en-US" sz="1200" b="1" dirty="0"/>
                        <a:t>Advanced Imaging</a:t>
                      </a:r>
                      <a:r>
                        <a:rPr lang="en-US" sz="1200" b="1" baseline="0" dirty="0"/>
                        <a:t> </a:t>
                      </a:r>
                      <a:r>
                        <a:rPr lang="en-US" sz="1200" b="0" baseline="0" dirty="0"/>
                        <a:t>(e.g. PET, MRI, CT)</a:t>
                      </a:r>
                      <a:endParaRPr lang="en-US" sz="1200" b="0" dirty="0"/>
                    </a:p>
                  </a:txBody>
                  <a:tcPr anchor="ctr"/>
                </a:tc>
                <a:tc>
                  <a:txBody>
                    <a:bodyPr/>
                    <a:lstStyle/>
                    <a:p>
                      <a:pPr algn="l"/>
                      <a:r>
                        <a:rPr lang="en-US" sz="1400" b="0" dirty="0">
                          <a:solidFill>
                            <a:schemeClr val="tx1"/>
                          </a:solidFill>
                        </a:rPr>
                        <a:t>$30 copay</a:t>
                      </a:r>
                    </a:p>
                  </a:txBody>
                  <a:tcPr anchor="ctr"/>
                </a:tc>
                <a:tc>
                  <a:txBody>
                    <a:bodyPr/>
                    <a:lstStyle/>
                    <a:p>
                      <a:pPr algn="l"/>
                      <a:r>
                        <a:rPr lang="en-US" sz="1400" b="0" dirty="0">
                          <a:solidFill>
                            <a:schemeClr val="tx1"/>
                          </a:solidFill>
                        </a:rPr>
                        <a:t>40% coins</a:t>
                      </a:r>
                      <a:r>
                        <a:rPr lang="en-US" sz="1400" b="0" baseline="0" dirty="0">
                          <a:solidFill>
                            <a:schemeClr val="tx1"/>
                          </a:solidFill>
                        </a:rPr>
                        <a:t> after ded</a:t>
                      </a:r>
                      <a:endParaRPr lang="en-US" sz="1400" b="0" dirty="0">
                        <a:solidFill>
                          <a:schemeClr val="tx1"/>
                        </a:solidFill>
                      </a:endParaRPr>
                    </a:p>
                  </a:txBody>
                  <a:tcPr anchor="ctr"/>
                </a:tc>
                <a:extLst>
                  <a:ext uri="{0D108BD9-81ED-4DB2-BD59-A6C34878D82A}">
                    <a16:rowId xmlns="" xmlns:a16="http://schemas.microsoft.com/office/drawing/2014/main" val="10008"/>
                  </a:ext>
                </a:extLst>
              </a:tr>
              <a:tr h="318320">
                <a:tc>
                  <a:txBody>
                    <a:bodyPr/>
                    <a:lstStyle/>
                    <a:p>
                      <a:pPr marL="285750" indent="-285750">
                        <a:buFont typeface="Arial" panose="020B0604020202020204" pitchFamily="34" charset="0"/>
                        <a:buChar char="•"/>
                      </a:pPr>
                      <a:r>
                        <a:rPr lang="en-US" sz="1200" b="1" dirty="0"/>
                        <a:t>Other Imaging</a:t>
                      </a:r>
                      <a:r>
                        <a:rPr lang="en-US" sz="1200" b="1" baseline="0" dirty="0"/>
                        <a:t> </a:t>
                      </a:r>
                      <a:r>
                        <a:rPr lang="en-US" sz="1200" b="0" baseline="0" dirty="0"/>
                        <a:t>(e.g. X-ray, Sonogram)</a:t>
                      </a:r>
                      <a:endParaRPr lang="en-US" sz="1200" b="0" dirty="0"/>
                    </a:p>
                  </a:txBody>
                  <a:tcPr anchor="ctr"/>
                </a:tc>
                <a:tc>
                  <a:txBody>
                    <a:bodyPr/>
                    <a:lstStyle/>
                    <a:p>
                      <a:pPr algn="l"/>
                      <a:r>
                        <a:rPr lang="en-US" sz="1400" b="0" dirty="0">
                          <a:solidFill>
                            <a:schemeClr val="tx1"/>
                          </a:solidFill>
                        </a:rPr>
                        <a:t>$15</a:t>
                      </a:r>
                      <a:r>
                        <a:rPr lang="en-US" sz="1400" b="0" baseline="0" dirty="0">
                          <a:solidFill>
                            <a:schemeClr val="tx1"/>
                          </a:solidFill>
                        </a:rPr>
                        <a:t> copay</a:t>
                      </a:r>
                      <a:endParaRPr lang="en-US" sz="1400" b="0" dirty="0">
                        <a:solidFill>
                          <a:schemeClr val="tx1"/>
                        </a:solidFill>
                      </a:endParaRPr>
                    </a:p>
                  </a:txBody>
                  <a:tcPr anchor="ctr"/>
                </a:tc>
                <a:tc>
                  <a:txBody>
                    <a:bodyPr/>
                    <a:lstStyle/>
                    <a:p>
                      <a:pPr marL="0" marR="0" lvl="0" indent="0" algn="l" defTabSz="583056" rtl="0" eaLnBrk="1" fontAlgn="auto" latinLnBrk="0" hangingPunct="1">
                        <a:lnSpc>
                          <a:spcPct val="100000"/>
                        </a:lnSpc>
                        <a:spcBef>
                          <a:spcPts val="0"/>
                        </a:spcBef>
                        <a:spcAft>
                          <a:spcPts val="0"/>
                        </a:spcAft>
                        <a:buClrTx/>
                        <a:buSzTx/>
                        <a:buFontTx/>
                        <a:buNone/>
                        <a:tabLst/>
                        <a:defRPr/>
                      </a:pPr>
                      <a:r>
                        <a:rPr lang="en-US" sz="1400" b="0" kern="1200" noProof="0" dirty="0">
                          <a:solidFill>
                            <a:schemeClr val="tx1"/>
                          </a:solidFill>
                          <a:latin typeface="+mn-lt"/>
                          <a:ea typeface="+mn-ea"/>
                          <a:cs typeface="+mn-cs"/>
                        </a:rPr>
                        <a:t>40% coins after ded</a:t>
                      </a:r>
                    </a:p>
                  </a:txBody>
                  <a:tcPr anchor="ctr"/>
                </a:tc>
                <a:extLst>
                  <a:ext uri="{0D108BD9-81ED-4DB2-BD59-A6C34878D82A}">
                    <a16:rowId xmlns="" xmlns:a16="http://schemas.microsoft.com/office/drawing/2014/main" val="10009"/>
                  </a:ext>
                </a:extLst>
              </a:tr>
              <a:tr h="318320">
                <a:tc>
                  <a:txBody>
                    <a:bodyPr/>
                    <a:lstStyle/>
                    <a:p>
                      <a:pPr marL="285750" indent="-285750">
                        <a:buFont typeface="Arial" panose="020B0604020202020204" pitchFamily="34" charset="0"/>
                        <a:buChar char="•"/>
                      </a:pPr>
                      <a:r>
                        <a:rPr lang="en-US" sz="1200" b="1" dirty="0"/>
                        <a:t>Lab and other services</a:t>
                      </a:r>
                    </a:p>
                  </a:txBody>
                  <a:tcPr anchor="ctr"/>
                </a:tc>
                <a:tc>
                  <a:txBody>
                    <a:bodyPr/>
                    <a:lstStyle/>
                    <a:p>
                      <a:pPr algn="l"/>
                      <a:r>
                        <a:rPr lang="en-US" sz="1400" b="0" dirty="0">
                          <a:solidFill>
                            <a:schemeClr val="tx1"/>
                          </a:solidFill>
                        </a:rPr>
                        <a:t>Paid in full</a:t>
                      </a:r>
                    </a:p>
                  </a:txBody>
                  <a:tcPr anchor="ctr"/>
                </a:tc>
                <a:tc>
                  <a:txBody>
                    <a:bodyPr/>
                    <a:lstStyle/>
                    <a:p>
                      <a:pPr marL="0" marR="0" indent="0" algn="l" defTabSz="583056"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40% coins</a:t>
                      </a:r>
                      <a:r>
                        <a:rPr lang="en-US" sz="1400" b="0" baseline="0" dirty="0">
                          <a:solidFill>
                            <a:schemeClr val="tx1"/>
                          </a:solidFill>
                        </a:rPr>
                        <a:t> after ded</a:t>
                      </a:r>
                      <a:endParaRPr lang="en-US" sz="1400" b="0" dirty="0">
                        <a:solidFill>
                          <a:schemeClr val="tx1"/>
                        </a:solidFill>
                      </a:endParaRPr>
                    </a:p>
                  </a:txBody>
                  <a:tcPr anchor="ctr"/>
                </a:tc>
                <a:extLst>
                  <a:ext uri="{0D108BD9-81ED-4DB2-BD59-A6C34878D82A}">
                    <a16:rowId xmlns="" xmlns:a16="http://schemas.microsoft.com/office/drawing/2014/main" val="10010"/>
                  </a:ext>
                </a:extLst>
              </a:tr>
              <a:tr h="539358">
                <a:tc>
                  <a:txBody>
                    <a:bodyPr/>
                    <a:lstStyle/>
                    <a:p>
                      <a:r>
                        <a:rPr lang="en-US" sz="1400" b="1" dirty="0"/>
                        <a:t>Emergency Care </a:t>
                      </a:r>
                      <a:r>
                        <a:rPr lang="en-US" sz="1050" b="0" dirty="0"/>
                        <a:t>(copay waived</a:t>
                      </a:r>
                      <a:r>
                        <a:rPr lang="en-US" sz="1050" b="0" baseline="0" dirty="0"/>
                        <a:t> only if admitted, Emergency services available out-of-network)</a:t>
                      </a:r>
                    </a:p>
                  </a:txBody>
                  <a:tcPr anchor="ctr"/>
                </a:tc>
                <a:tc>
                  <a:txBody>
                    <a:bodyPr/>
                    <a:lstStyle/>
                    <a:p>
                      <a:pPr algn="l"/>
                      <a:r>
                        <a:rPr lang="en-US" sz="1400" b="0" dirty="0" smtClean="0">
                          <a:solidFill>
                            <a:schemeClr val="tx1"/>
                          </a:solidFill>
                        </a:rPr>
                        <a:t>$250</a:t>
                      </a:r>
                      <a:r>
                        <a:rPr lang="en-US" sz="1400" b="0" baseline="0" dirty="0" smtClean="0">
                          <a:solidFill>
                            <a:schemeClr val="tx1"/>
                          </a:solidFill>
                        </a:rPr>
                        <a:t> copay</a:t>
                      </a:r>
                    </a:p>
                    <a:p>
                      <a:pPr algn="l"/>
                      <a:r>
                        <a:rPr lang="en-US" sz="1400" b="0" baseline="0" dirty="0" smtClean="0">
                          <a:solidFill>
                            <a:schemeClr val="tx1"/>
                          </a:solidFill>
                        </a:rPr>
                        <a:t>$100 NUU Plan</a:t>
                      </a:r>
                      <a:endParaRPr lang="en-US" sz="1400" b="0" dirty="0">
                        <a:solidFill>
                          <a:schemeClr val="tx1"/>
                        </a:solidFill>
                      </a:endParaRPr>
                    </a:p>
                  </a:txBody>
                  <a:tcPr anchor="ctr"/>
                </a:tc>
                <a:tc>
                  <a:txBody>
                    <a:bodyPr/>
                    <a:lstStyle/>
                    <a:p>
                      <a:pPr algn="l"/>
                      <a:r>
                        <a:rPr lang="en-US" sz="1400" b="0" dirty="0" smtClean="0">
                          <a:solidFill>
                            <a:schemeClr val="tx1"/>
                          </a:solidFill>
                        </a:rPr>
                        <a:t>$250</a:t>
                      </a:r>
                      <a:r>
                        <a:rPr lang="en-US" sz="1400" b="0" baseline="0" dirty="0" smtClean="0">
                          <a:solidFill>
                            <a:schemeClr val="tx1"/>
                          </a:solidFill>
                        </a:rPr>
                        <a:t> copay</a:t>
                      </a:r>
                    </a:p>
                    <a:p>
                      <a:pPr algn="l"/>
                      <a:r>
                        <a:rPr lang="en-US" sz="1400" b="0" baseline="0" dirty="0" smtClean="0">
                          <a:solidFill>
                            <a:schemeClr val="tx1"/>
                          </a:solidFill>
                        </a:rPr>
                        <a:t>$100 NUU Plan</a:t>
                      </a:r>
                      <a:endParaRPr lang="en-US" sz="1400" b="0" dirty="0">
                        <a:solidFill>
                          <a:schemeClr val="tx1"/>
                        </a:solidFill>
                      </a:endParaRPr>
                    </a:p>
                  </a:txBody>
                  <a:tcPr anchor="ctr"/>
                </a:tc>
                <a:extLst>
                  <a:ext uri="{0D108BD9-81ED-4DB2-BD59-A6C34878D82A}">
                    <a16:rowId xmlns="" xmlns:a16="http://schemas.microsoft.com/office/drawing/2014/main" val="10011"/>
                  </a:ext>
                </a:extLst>
              </a:tr>
            </a:tbl>
          </a:graphicData>
        </a:graphic>
      </p:graphicFrame>
    </p:spTree>
    <p:extLst>
      <p:ext uri="{BB962C8B-B14F-4D97-AF65-F5344CB8AC3E}">
        <p14:creationId xmlns:p14="http://schemas.microsoft.com/office/powerpoint/2010/main" val="21889271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350" indent="0">
              <a:buNone/>
            </a:pPr>
            <a:endParaRPr lang="en-US" dirty="0" smtClean="0">
              <a:solidFill>
                <a:srgbClr val="002060"/>
              </a:solidFill>
            </a:endParaRPr>
          </a:p>
          <a:p>
            <a:pPr marL="6350" indent="0">
              <a:buNone/>
            </a:pPr>
            <a:endParaRPr lang="en-US" dirty="0" smtClean="0"/>
          </a:p>
          <a:p>
            <a:endParaRPr lang="en-US" dirty="0"/>
          </a:p>
          <a:p>
            <a:endParaRPr lang="en-US" dirty="0"/>
          </a:p>
        </p:txBody>
      </p:sp>
      <p:sp>
        <p:nvSpPr>
          <p:cNvPr id="4" name="Title 3"/>
          <p:cNvSpPr>
            <a:spLocks noGrp="1"/>
          </p:cNvSpPr>
          <p:nvPr>
            <p:ph type="title"/>
          </p:nvPr>
        </p:nvSpPr>
        <p:spPr/>
        <p:txBody>
          <a:bodyPr>
            <a:normAutofit/>
          </a:bodyPr>
          <a:lstStyle/>
          <a:p>
            <a:r>
              <a:rPr lang="en-US" sz="2400" dirty="0">
                <a:solidFill>
                  <a:srgbClr val="002664"/>
                </a:solidFill>
              </a:rPr>
              <a:t>Select Medical Benefits </a:t>
            </a:r>
            <a:r>
              <a:rPr lang="en-US" sz="2400" dirty="0" smtClean="0">
                <a:solidFill>
                  <a:srgbClr val="002060"/>
                </a:solidFill>
              </a:rPr>
              <a:t>2019-Continued</a:t>
            </a:r>
            <a:endParaRPr lang="en-US" dirty="0"/>
          </a:p>
        </p:txBody>
      </p:sp>
      <p:pic>
        <p:nvPicPr>
          <p:cNvPr id="5" name="Picture 4"/>
          <p:cNvPicPr>
            <a:picLocks noChangeAspect="1"/>
          </p:cNvPicPr>
          <p:nvPr/>
        </p:nvPicPr>
        <p:blipFill>
          <a:blip r:embed="rId2"/>
          <a:stretch>
            <a:fillRect/>
          </a:stretch>
        </p:blipFill>
        <p:spPr>
          <a:xfrm>
            <a:off x="6471912" y="189703"/>
            <a:ext cx="2334970" cy="737680"/>
          </a:xfrm>
          <a:prstGeom prst="rect">
            <a:avLst/>
          </a:prstGeom>
        </p:spPr>
      </p:pic>
      <p:graphicFrame>
        <p:nvGraphicFramePr>
          <p:cNvPr id="6" name="Content Placeholder 4"/>
          <p:cNvGraphicFramePr>
            <a:graphicFrameLocks/>
          </p:cNvGraphicFramePr>
          <p:nvPr>
            <p:extLst>
              <p:ext uri="{D42A27DB-BD31-4B8C-83A1-F6EECF244321}">
                <p14:modId xmlns:p14="http://schemas.microsoft.com/office/powerpoint/2010/main" val="3163039181"/>
              </p:ext>
            </p:extLst>
          </p:nvPr>
        </p:nvGraphicFramePr>
        <p:xfrm>
          <a:off x="478303" y="732226"/>
          <a:ext cx="8229599" cy="5973376"/>
        </p:xfrm>
        <a:graphic>
          <a:graphicData uri="http://schemas.openxmlformats.org/drawingml/2006/table">
            <a:tbl>
              <a:tblPr firstRow="1" bandRow="1">
                <a:tableStyleId>{5C22544A-7EE6-4342-B048-85BDC9FD1C3A}</a:tableStyleId>
              </a:tblPr>
              <a:tblGrid>
                <a:gridCol w="4727757">
                  <a:extLst>
                    <a:ext uri="{9D8B030D-6E8A-4147-A177-3AD203B41FA5}">
                      <a16:colId xmlns="" xmlns:a16="http://schemas.microsoft.com/office/drawing/2014/main" val="20000"/>
                    </a:ext>
                  </a:extLst>
                </a:gridCol>
                <a:gridCol w="1809602">
                  <a:extLst>
                    <a:ext uri="{9D8B030D-6E8A-4147-A177-3AD203B41FA5}">
                      <a16:colId xmlns="" xmlns:a16="http://schemas.microsoft.com/office/drawing/2014/main" val="20001"/>
                    </a:ext>
                  </a:extLst>
                </a:gridCol>
                <a:gridCol w="1692240">
                  <a:extLst>
                    <a:ext uri="{9D8B030D-6E8A-4147-A177-3AD203B41FA5}">
                      <a16:colId xmlns="" xmlns:a16="http://schemas.microsoft.com/office/drawing/2014/main" val="20002"/>
                    </a:ext>
                  </a:extLst>
                </a:gridCol>
              </a:tblGrid>
              <a:tr h="311151">
                <a:tc>
                  <a:txBody>
                    <a:bodyPr/>
                    <a:lstStyle/>
                    <a:p>
                      <a:pPr algn="ctr"/>
                      <a:r>
                        <a:rPr lang="en-US" sz="1400" dirty="0"/>
                        <a:t>Benefit </a:t>
                      </a:r>
                    </a:p>
                  </a:txBody>
                  <a:tcPr anchor="ctr"/>
                </a:tc>
                <a:tc>
                  <a:txBody>
                    <a:bodyPr/>
                    <a:lstStyle/>
                    <a:p>
                      <a:pPr algn="ctr"/>
                      <a:r>
                        <a:rPr lang="en-US" sz="1400" dirty="0"/>
                        <a:t>In-Network</a:t>
                      </a:r>
                    </a:p>
                  </a:txBody>
                  <a:tcPr anchor="ctr"/>
                </a:tc>
                <a:tc>
                  <a:txBody>
                    <a:bodyPr/>
                    <a:lstStyle/>
                    <a:p>
                      <a:pPr algn="ctr"/>
                      <a:r>
                        <a:rPr lang="en-US" sz="1400" dirty="0"/>
                        <a:t>Out-</a:t>
                      </a:r>
                      <a:r>
                        <a:rPr lang="en-US" sz="1400" baseline="0" dirty="0"/>
                        <a:t>of-Network</a:t>
                      </a:r>
                      <a:endParaRPr lang="en-US" sz="1400" dirty="0"/>
                    </a:p>
                  </a:txBody>
                  <a:tcPr anchor="ctr"/>
                </a:tc>
                <a:extLst>
                  <a:ext uri="{0D108BD9-81ED-4DB2-BD59-A6C34878D82A}">
                    <a16:rowId xmlns="" xmlns:a16="http://schemas.microsoft.com/office/drawing/2014/main" val="10000"/>
                  </a:ext>
                </a:extLst>
              </a:tr>
              <a:tr h="311151">
                <a:tc>
                  <a:txBody>
                    <a:bodyPr/>
                    <a:lstStyle/>
                    <a:p>
                      <a:r>
                        <a:rPr lang="en-US" sz="1400" b="1" dirty="0"/>
                        <a:t>Urgent Care</a:t>
                      </a:r>
                      <a:endParaRPr lang="en-US" sz="1000" i="1" dirty="0"/>
                    </a:p>
                  </a:txBody>
                  <a:tcPr anchor="ctr"/>
                </a:tc>
                <a:tc>
                  <a:txBody>
                    <a:bodyPr/>
                    <a:lstStyle/>
                    <a:p>
                      <a:r>
                        <a:rPr lang="en-US" sz="1400" b="0" dirty="0">
                          <a:solidFill>
                            <a:schemeClr val="tx1"/>
                          </a:solidFill>
                        </a:rPr>
                        <a:t>$10 copay</a:t>
                      </a:r>
                    </a:p>
                  </a:txBody>
                  <a:tcPr anchor="ctr"/>
                </a:tc>
                <a:tc>
                  <a:txBody>
                    <a:bodyPr/>
                    <a:lstStyle/>
                    <a:p>
                      <a:pPr marL="0" marR="0" indent="0" algn="l" defTabSz="583056"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40% coins after</a:t>
                      </a:r>
                      <a:r>
                        <a:rPr lang="en-US" sz="1400" b="0" baseline="0" dirty="0">
                          <a:solidFill>
                            <a:schemeClr val="tx1"/>
                          </a:solidFill>
                        </a:rPr>
                        <a:t> ded</a:t>
                      </a:r>
                      <a:endParaRPr lang="en-US" sz="1400" b="0" dirty="0">
                        <a:solidFill>
                          <a:schemeClr val="tx1"/>
                        </a:solidFill>
                      </a:endParaRPr>
                    </a:p>
                  </a:txBody>
                  <a:tcPr anchor="ctr"/>
                </a:tc>
                <a:extLst>
                  <a:ext uri="{0D108BD9-81ED-4DB2-BD59-A6C34878D82A}">
                    <a16:rowId xmlns="" xmlns:a16="http://schemas.microsoft.com/office/drawing/2014/main" val="10001"/>
                  </a:ext>
                </a:extLst>
              </a:tr>
              <a:tr h="311151">
                <a:tc gridSpan="3">
                  <a:txBody>
                    <a:bodyPr/>
                    <a:lstStyle/>
                    <a:p>
                      <a:r>
                        <a:rPr lang="en-US" sz="1400" b="0" dirty="0">
                          <a:solidFill>
                            <a:schemeClr val="tx1"/>
                          </a:solidFill>
                        </a:rPr>
                        <a:t>Hospital Facility/Surgical</a:t>
                      </a:r>
                      <a:r>
                        <a:rPr lang="en-US" sz="1400" b="0" baseline="0" dirty="0">
                          <a:solidFill>
                            <a:schemeClr val="tx1"/>
                          </a:solidFill>
                        </a:rPr>
                        <a:t> Procedures</a:t>
                      </a:r>
                    </a:p>
                  </a:txBody>
                  <a:tcPr anchor="ct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2"/>
                  </a:ext>
                </a:extLst>
              </a:tr>
              <a:tr h="311151">
                <a:tc>
                  <a:txBody>
                    <a:bodyPr/>
                    <a:lstStyle/>
                    <a:p>
                      <a:pPr marL="171450" indent="-171450">
                        <a:buFont typeface="Arial" panose="020B0604020202020204" pitchFamily="34" charset="0"/>
                        <a:buChar char="•"/>
                      </a:pPr>
                      <a:r>
                        <a:rPr lang="en-US" sz="1100" i="0" dirty="0"/>
                        <a:t>Outpatient</a:t>
                      </a:r>
                      <a:r>
                        <a:rPr lang="en-US" sz="1100" i="0" baseline="0" dirty="0"/>
                        <a:t> Surgery</a:t>
                      </a:r>
                      <a:endParaRPr lang="en-US" sz="1100" i="0" dirty="0"/>
                    </a:p>
                  </a:txBody>
                  <a:tcPr anchor="ctr"/>
                </a:tc>
                <a:tc>
                  <a:txBody>
                    <a:bodyPr/>
                    <a:lstStyle/>
                    <a:p>
                      <a:pPr algn="l"/>
                      <a:r>
                        <a:rPr lang="en-US" sz="1400" b="0" dirty="0">
                          <a:solidFill>
                            <a:schemeClr val="tx1"/>
                          </a:solidFill>
                        </a:rPr>
                        <a:t>$50 copay per surgery</a:t>
                      </a:r>
                    </a:p>
                  </a:txBody>
                  <a:tcPr anchor="ctr"/>
                </a:tc>
                <a:tc>
                  <a:txBody>
                    <a:bodyPr/>
                    <a:lstStyle/>
                    <a:p>
                      <a:pPr marL="0" marR="0" indent="0" algn="l" defTabSz="583056"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40% coins after</a:t>
                      </a:r>
                      <a:r>
                        <a:rPr lang="en-US" sz="1400" b="0" baseline="0" dirty="0">
                          <a:solidFill>
                            <a:schemeClr val="tx1"/>
                          </a:solidFill>
                        </a:rPr>
                        <a:t> ded</a:t>
                      </a:r>
                      <a:endParaRPr lang="en-US" sz="1400" b="0" dirty="0">
                        <a:solidFill>
                          <a:schemeClr val="tx1"/>
                        </a:solidFill>
                      </a:endParaRPr>
                    </a:p>
                  </a:txBody>
                  <a:tcPr anchor="ctr"/>
                </a:tc>
                <a:extLst>
                  <a:ext uri="{0D108BD9-81ED-4DB2-BD59-A6C34878D82A}">
                    <a16:rowId xmlns="" xmlns:a16="http://schemas.microsoft.com/office/drawing/2014/main" val="10003"/>
                  </a:ext>
                </a:extLst>
              </a:tr>
              <a:tr h="528956">
                <a:tc>
                  <a:txBody>
                    <a:bodyPr/>
                    <a:lstStyle/>
                    <a:p>
                      <a:pPr marL="171450" indent="-171450">
                        <a:buFont typeface="Arial" panose="020B0604020202020204" pitchFamily="34" charset="0"/>
                        <a:buChar char="•"/>
                      </a:pPr>
                      <a:r>
                        <a:rPr lang="en-US" sz="1100" i="0" dirty="0"/>
                        <a:t>Inpatient</a:t>
                      </a:r>
                      <a:r>
                        <a:rPr lang="en-US" sz="1100" i="0" baseline="0" dirty="0"/>
                        <a:t> Hospitalization (pre auth required)</a:t>
                      </a:r>
                      <a:endParaRPr lang="en-US" sz="1100" i="0" dirty="0"/>
                    </a:p>
                  </a:txBody>
                  <a:tcPr anchor="ctr"/>
                </a:tc>
                <a:tc>
                  <a:txBody>
                    <a:bodyPr/>
                    <a:lstStyle/>
                    <a:p>
                      <a:pPr algn="l"/>
                      <a:r>
                        <a:rPr lang="en-US" sz="1400" b="0" dirty="0">
                          <a:solidFill>
                            <a:schemeClr val="tx1"/>
                          </a:solidFill>
                        </a:rPr>
                        <a:t>$100 copay per</a:t>
                      </a:r>
                      <a:r>
                        <a:rPr lang="en-US" sz="1400" b="0" baseline="0" dirty="0">
                          <a:solidFill>
                            <a:schemeClr val="tx1"/>
                          </a:solidFill>
                        </a:rPr>
                        <a:t> admission</a:t>
                      </a:r>
                      <a:endParaRPr lang="en-US" sz="1400" b="0" dirty="0">
                        <a:solidFill>
                          <a:schemeClr val="tx1"/>
                        </a:solidFill>
                      </a:endParaRPr>
                    </a:p>
                  </a:txBody>
                  <a:tcPr anchor="ctr"/>
                </a:tc>
                <a:tc>
                  <a:txBody>
                    <a:bodyPr/>
                    <a:lstStyle/>
                    <a:p>
                      <a:pPr marL="0" marR="0" indent="0" algn="l" defTabSz="583056"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40% coins after ded</a:t>
                      </a:r>
                    </a:p>
                  </a:txBody>
                  <a:tcPr anchor="ctr"/>
                </a:tc>
                <a:extLst>
                  <a:ext uri="{0D108BD9-81ED-4DB2-BD59-A6C34878D82A}">
                    <a16:rowId xmlns="" xmlns:a16="http://schemas.microsoft.com/office/drawing/2014/main" val="10004"/>
                  </a:ext>
                </a:extLst>
              </a:tr>
              <a:tr h="435611">
                <a:tc>
                  <a:txBody>
                    <a:bodyPr/>
                    <a:lstStyle/>
                    <a:p>
                      <a:pPr marL="171450" indent="-171450">
                        <a:buFont typeface="Arial" panose="020B0604020202020204" pitchFamily="34" charset="0"/>
                        <a:buChar char="•"/>
                      </a:pPr>
                      <a:r>
                        <a:rPr lang="en-US" sz="1100" i="0" dirty="0"/>
                        <a:t>Medical Rehab</a:t>
                      </a:r>
                      <a:r>
                        <a:rPr lang="en-US" sz="1100" i="0" baseline="0" dirty="0"/>
                        <a:t> coverage (medically necessary care – non custodial; limited to 30 days per illness or injury)</a:t>
                      </a:r>
                      <a:endParaRPr lang="en-US" sz="1100" i="0" dirty="0"/>
                    </a:p>
                  </a:txBody>
                  <a:tcPr anchor="ctr"/>
                </a:tc>
                <a:tc>
                  <a:txBody>
                    <a:bodyPr/>
                    <a:lstStyle/>
                    <a:p>
                      <a:pPr algn="l"/>
                      <a:r>
                        <a:rPr lang="en-US" sz="1400" b="0" dirty="0">
                          <a:solidFill>
                            <a:schemeClr val="tx1"/>
                          </a:solidFill>
                        </a:rPr>
                        <a:t>Paid in Full</a:t>
                      </a:r>
                    </a:p>
                  </a:txBody>
                  <a:tcPr anchor="ctr"/>
                </a:tc>
                <a:tc>
                  <a:txBody>
                    <a:bodyPr/>
                    <a:lstStyle/>
                    <a:p>
                      <a:pPr marL="0" marR="0" indent="0" algn="l" defTabSz="583056"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40% coins</a:t>
                      </a:r>
                      <a:r>
                        <a:rPr lang="en-US" sz="1400" b="0" baseline="0" dirty="0">
                          <a:solidFill>
                            <a:schemeClr val="tx1"/>
                          </a:solidFill>
                        </a:rPr>
                        <a:t> after ded</a:t>
                      </a:r>
                      <a:endParaRPr lang="en-US" sz="1400" b="0" dirty="0">
                        <a:solidFill>
                          <a:schemeClr val="tx1"/>
                        </a:solidFill>
                      </a:endParaRPr>
                    </a:p>
                  </a:txBody>
                  <a:tcPr anchor="ctr"/>
                </a:tc>
                <a:extLst>
                  <a:ext uri="{0D108BD9-81ED-4DB2-BD59-A6C34878D82A}">
                    <a16:rowId xmlns="" xmlns:a16="http://schemas.microsoft.com/office/drawing/2014/main" val="10005"/>
                  </a:ext>
                </a:extLst>
              </a:tr>
              <a:tr h="435611">
                <a:tc>
                  <a:txBody>
                    <a:bodyPr/>
                    <a:lstStyle/>
                    <a:p>
                      <a:pPr marL="171450" indent="-171450">
                        <a:buFont typeface="Arial" panose="020B0604020202020204" pitchFamily="34" charset="0"/>
                        <a:buChar char="•"/>
                      </a:pPr>
                      <a:r>
                        <a:rPr lang="en-US" sz="1100" i="0" dirty="0"/>
                        <a:t>Morbid Obesity (pre auth required;</a:t>
                      </a:r>
                      <a:r>
                        <a:rPr lang="en-US" sz="1100" i="0" baseline="0" dirty="0"/>
                        <a:t> ONLY performed at MedStar Centers of Excellence: currently bariatric surgery at Franklin Square and WHC)</a:t>
                      </a:r>
                      <a:endParaRPr lang="en-US" sz="1100" i="0" dirty="0"/>
                    </a:p>
                  </a:txBody>
                  <a:tcPr anchor="ctr"/>
                </a:tc>
                <a:tc>
                  <a:txBody>
                    <a:bodyPr/>
                    <a:lstStyle/>
                    <a:p>
                      <a:pPr algn="l"/>
                      <a:r>
                        <a:rPr lang="en-US" sz="1400" b="0" dirty="0">
                          <a:solidFill>
                            <a:schemeClr val="tx1"/>
                          </a:solidFill>
                        </a:rPr>
                        <a:t>Paid</a:t>
                      </a:r>
                      <a:r>
                        <a:rPr lang="en-US" sz="1400" b="0" baseline="0" dirty="0">
                          <a:solidFill>
                            <a:schemeClr val="tx1"/>
                          </a:solidFill>
                        </a:rPr>
                        <a:t> in Full</a:t>
                      </a:r>
                      <a:endParaRPr lang="en-US" sz="1400" b="0" dirty="0">
                        <a:solidFill>
                          <a:schemeClr val="tx1"/>
                        </a:solidFill>
                      </a:endParaRPr>
                    </a:p>
                  </a:txBody>
                  <a:tcPr anchor="ctr"/>
                </a:tc>
                <a:tc>
                  <a:txBody>
                    <a:bodyPr/>
                    <a:lstStyle/>
                    <a:p>
                      <a:pPr marL="0" marR="0" indent="0" algn="l" defTabSz="583056"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Not covered</a:t>
                      </a:r>
                    </a:p>
                  </a:txBody>
                  <a:tcPr anchor="ctr"/>
                </a:tc>
                <a:extLst>
                  <a:ext uri="{0D108BD9-81ED-4DB2-BD59-A6C34878D82A}">
                    <a16:rowId xmlns="" xmlns:a16="http://schemas.microsoft.com/office/drawing/2014/main" val="10006"/>
                  </a:ext>
                </a:extLst>
              </a:tr>
              <a:tr h="311151">
                <a:tc>
                  <a:txBody>
                    <a:bodyPr/>
                    <a:lstStyle/>
                    <a:p>
                      <a:r>
                        <a:rPr lang="en-US" sz="1400" b="1" dirty="0"/>
                        <a:t>Hospital Physician Services</a:t>
                      </a:r>
                      <a:r>
                        <a:rPr lang="en-US" sz="1400" b="1" baseline="0" dirty="0"/>
                        <a:t> </a:t>
                      </a:r>
                      <a:r>
                        <a:rPr lang="en-US" sz="1100" b="0" baseline="0" dirty="0"/>
                        <a:t>(Inpatient and Outpatient)</a:t>
                      </a:r>
                      <a:endParaRPr lang="en-US" sz="1000" b="0" dirty="0"/>
                    </a:p>
                  </a:txBody>
                  <a:tcPr anchor="ctr"/>
                </a:tc>
                <a:tc>
                  <a:txBody>
                    <a:bodyPr/>
                    <a:lstStyle/>
                    <a:p>
                      <a:pPr algn="l"/>
                      <a:r>
                        <a:rPr lang="en-US" sz="1400" b="0" dirty="0">
                          <a:solidFill>
                            <a:schemeClr val="tx1"/>
                          </a:solidFill>
                        </a:rPr>
                        <a:t>Paid in Full</a:t>
                      </a:r>
                    </a:p>
                  </a:txBody>
                  <a:tcPr anchor="ctr"/>
                </a:tc>
                <a:tc>
                  <a:txBody>
                    <a:bodyPr/>
                    <a:lstStyle/>
                    <a:p>
                      <a:pPr algn="l"/>
                      <a:r>
                        <a:rPr lang="en-US" sz="1400" b="0" dirty="0">
                          <a:solidFill>
                            <a:schemeClr val="tx1"/>
                          </a:solidFill>
                        </a:rPr>
                        <a:t>40% coins</a:t>
                      </a:r>
                      <a:r>
                        <a:rPr lang="en-US" sz="1400" b="0" baseline="0" dirty="0">
                          <a:solidFill>
                            <a:schemeClr val="tx1"/>
                          </a:solidFill>
                        </a:rPr>
                        <a:t> after ded</a:t>
                      </a:r>
                      <a:endParaRPr lang="en-US" sz="1400" b="0" dirty="0">
                        <a:solidFill>
                          <a:schemeClr val="tx1"/>
                        </a:solidFill>
                      </a:endParaRPr>
                    </a:p>
                  </a:txBody>
                  <a:tcPr anchor="ctr"/>
                </a:tc>
                <a:extLst>
                  <a:ext uri="{0D108BD9-81ED-4DB2-BD59-A6C34878D82A}">
                    <a16:rowId xmlns="" xmlns:a16="http://schemas.microsoft.com/office/drawing/2014/main" val="10007"/>
                  </a:ext>
                </a:extLst>
              </a:tr>
              <a:tr h="839387">
                <a:tc>
                  <a:txBody>
                    <a:bodyPr/>
                    <a:lstStyle/>
                    <a:p>
                      <a:r>
                        <a:rPr lang="en-US" sz="1400" b="1" dirty="0"/>
                        <a:t>Allergy Services </a:t>
                      </a:r>
                      <a:endParaRPr lang="en-US" sz="1800" b="1" dirty="0"/>
                    </a:p>
                    <a:p>
                      <a:r>
                        <a:rPr lang="en-US" sz="1100" b="0" dirty="0"/>
                        <a:t>(including</a:t>
                      </a:r>
                      <a:r>
                        <a:rPr lang="en-US" sz="1100" b="0" baseline="0" dirty="0"/>
                        <a:t> diagnostic testing and treatments such as injections and serums)</a:t>
                      </a:r>
                      <a:endParaRPr lang="en-US" sz="1100" b="0" dirty="0"/>
                    </a:p>
                  </a:txBody>
                  <a:tcPr anchor="ctr"/>
                </a:tc>
                <a:tc>
                  <a:txBody>
                    <a:bodyPr/>
                    <a:lstStyle/>
                    <a:p>
                      <a:pPr algn="l"/>
                      <a:r>
                        <a:rPr lang="en-US" sz="1400" b="0" dirty="0">
                          <a:solidFill>
                            <a:schemeClr val="tx1"/>
                          </a:solidFill>
                        </a:rPr>
                        <a:t>PCP</a:t>
                      </a:r>
                      <a:r>
                        <a:rPr lang="en-US" sz="1400" b="0" baseline="0" dirty="0">
                          <a:solidFill>
                            <a:schemeClr val="tx1"/>
                          </a:solidFill>
                        </a:rPr>
                        <a:t>: Paid in Full</a:t>
                      </a:r>
                    </a:p>
                    <a:p>
                      <a:pPr algn="l"/>
                      <a:r>
                        <a:rPr lang="en-US" sz="1400" b="0" baseline="0" dirty="0">
                          <a:solidFill>
                            <a:schemeClr val="tx1"/>
                          </a:solidFill>
                        </a:rPr>
                        <a:t>Specialist: $30 </a:t>
                      </a:r>
                      <a:r>
                        <a:rPr lang="en-US" sz="1400" b="0" baseline="0" dirty="0" smtClean="0">
                          <a:solidFill>
                            <a:schemeClr val="tx1"/>
                          </a:solidFill>
                        </a:rPr>
                        <a:t>copay</a:t>
                      </a:r>
                    </a:p>
                    <a:p>
                      <a:pPr algn="l"/>
                      <a:r>
                        <a:rPr lang="en-US" sz="1400" b="0" baseline="0" dirty="0" smtClean="0">
                          <a:solidFill>
                            <a:schemeClr val="tx1"/>
                          </a:solidFill>
                        </a:rPr>
                        <a:t>($20 for NUU Plan)</a:t>
                      </a:r>
                      <a:endParaRPr lang="en-US" sz="1400" b="0" dirty="0">
                        <a:solidFill>
                          <a:schemeClr val="tx1"/>
                        </a:solidFill>
                      </a:endParaRPr>
                    </a:p>
                  </a:txBody>
                  <a:tcPr anchor="ctr"/>
                </a:tc>
                <a:tc>
                  <a:txBody>
                    <a:bodyPr/>
                    <a:lstStyle/>
                    <a:p>
                      <a:pPr algn="l"/>
                      <a:r>
                        <a:rPr lang="en-US" sz="1400" b="0" dirty="0">
                          <a:solidFill>
                            <a:schemeClr val="tx1"/>
                          </a:solidFill>
                        </a:rPr>
                        <a:t>40% coins after ded</a:t>
                      </a:r>
                    </a:p>
                  </a:txBody>
                  <a:tcPr anchor="ctr"/>
                </a:tc>
                <a:extLst>
                  <a:ext uri="{0D108BD9-81ED-4DB2-BD59-A6C34878D82A}">
                    <a16:rowId xmlns="" xmlns:a16="http://schemas.microsoft.com/office/drawing/2014/main" val="10008"/>
                  </a:ext>
                </a:extLst>
              </a:tr>
              <a:tr h="482284">
                <a:tc>
                  <a:txBody>
                    <a:bodyPr/>
                    <a:lstStyle/>
                    <a:p>
                      <a:r>
                        <a:rPr lang="en-US" sz="1400" b="1" dirty="0"/>
                        <a:t>Immunizations</a:t>
                      </a:r>
                      <a:r>
                        <a:rPr lang="en-US" sz="1400" b="1" baseline="0" dirty="0"/>
                        <a:t> and Inoculations </a:t>
                      </a:r>
                    </a:p>
                    <a:p>
                      <a:r>
                        <a:rPr lang="en-US" sz="1100" b="0" baseline="0" dirty="0"/>
                        <a:t>(for common communicable diseases, tests and serums)</a:t>
                      </a:r>
                      <a:endParaRPr lang="en-US" sz="1100" b="0" dirty="0"/>
                    </a:p>
                  </a:txBody>
                  <a:tcPr anchor="ctr"/>
                </a:tc>
                <a:tc>
                  <a:txBody>
                    <a:bodyPr/>
                    <a:lstStyle/>
                    <a:p>
                      <a:pPr algn="l"/>
                      <a:r>
                        <a:rPr lang="en-US" sz="1400" b="0" dirty="0">
                          <a:solidFill>
                            <a:schemeClr val="tx1"/>
                          </a:solidFill>
                        </a:rPr>
                        <a:t>Paid</a:t>
                      </a:r>
                      <a:r>
                        <a:rPr lang="en-US" sz="1400" b="0" baseline="0" dirty="0">
                          <a:solidFill>
                            <a:schemeClr val="tx1"/>
                          </a:solidFill>
                        </a:rPr>
                        <a:t> In Full</a:t>
                      </a:r>
                      <a:endParaRPr lang="en-US" sz="1400" b="0" dirty="0">
                        <a:solidFill>
                          <a:schemeClr val="tx1"/>
                        </a:solidFill>
                      </a:endParaRPr>
                    </a:p>
                  </a:txBody>
                  <a:tcPr anchor="ctr"/>
                </a:tc>
                <a:tc>
                  <a:txBody>
                    <a:bodyPr/>
                    <a:lstStyle/>
                    <a:p>
                      <a:pPr marL="0" marR="0" indent="0" algn="l" defTabSz="583056"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40% coins after</a:t>
                      </a:r>
                      <a:r>
                        <a:rPr lang="en-US" sz="1400" b="0" baseline="0" dirty="0">
                          <a:solidFill>
                            <a:schemeClr val="tx1"/>
                          </a:solidFill>
                        </a:rPr>
                        <a:t> ded</a:t>
                      </a:r>
                      <a:endParaRPr lang="en-US" sz="1400" b="0" dirty="0">
                        <a:solidFill>
                          <a:schemeClr val="tx1"/>
                        </a:solidFill>
                      </a:endParaRPr>
                    </a:p>
                  </a:txBody>
                  <a:tcPr anchor="ctr"/>
                </a:tc>
                <a:extLst>
                  <a:ext uri="{0D108BD9-81ED-4DB2-BD59-A6C34878D82A}">
                    <a16:rowId xmlns="" xmlns:a16="http://schemas.microsoft.com/office/drawing/2014/main" val="10009"/>
                  </a:ext>
                </a:extLst>
              </a:tr>
              <a:tr h="311151">
                <a:tc gridSpan="3">
                  <a:txBody>
                    <a:bodyPr/>
                    <a:lstStyle/>
                    <a:p>
                      <a:pPr marL="0" marR="0" indent="0" algn="l" defTabSz="583056"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Reproductive Health</a:t>
                      </a:r>
                    </a:p>
                  </a:txBody>
                  <a:tcPr anchor="ct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10"/>
                  </a:ext>
                </a:extLst>
              </a:tr>
              <a:tr h="606744">
                <a:tc>
                  <a:txBody>
                    <a:bodyPr/>
                    <a:lstStyle/>
                    <a:p>
                      <a:pPr marL="171450" indent="-171450">
                        <a:buFont typeface="Arial" panose="020B0604020202020204" pitchFamily="34" charset="0"/>
                        <a:buChar char="•"/>
                      </a:pPr>
                      <a:r>
                        <a:rPr lang="en-US" sz="1100" b="0" dirty="0"/>
                        <a:t>Maternity</a:t>
                      </a:r>
                      <a:r>
                        <a:rPr lang="en-US" sz="1100" b="0" baseline="0" dirty="0"/>
                        <a:t> Care </a:t>
                      </a:r>
                      <a:r>
                        <a:rPr lang="en-US" sz="1100" b="0" baseline="0" dirty="0" smtClean="0"/>
                        <a:t>($100 </a:t>
                      </a:r>
                      <a:r>
                        <a:rPr lang="en-US" sz="1100" b="0" baseline="0" dirty="0"/>
                        <a:t>reimbursed into HRA account if you deliver at MedStar facility</a:t>
                      </a:r>
                      <a:r>
                        <a:rPr lang="en-US" sz="1100" b="0" baseline="0" dirty="0" smtClean="0"/>
                        <a:t>) Note that an authorization is required beyond 48 hours for vaginal delivery and 96 hours for cesarean section for both mother and baby.</a:t>
                      </a:r>
                      <a:endParaRPr lang="en-US" sz="1100" b="0" dirty="0"/>
                    </a:p>
                  </a:txBody>
                  <a:tcPr anchor="ctr"/>
                </a:tc>
                <a:tc>
                  <a:txBody>
                    <a:bodyPr/>
                    <a:lstStyle/>
                    <a:p>
                      <a:pPr algn="l"/>
                      <a:r>
                        <a:rPr lang="en-US" sz="1400" b="0" dirty="0">
                          <a:solidFill>
                            <a:schemeClr val="tx1"/>
                          </a:solidFill>
                        </a:rPr>
                        <a:t>$100 copay</a:t>
                      </a:r>
                    </a:p>
                  </a:txBody>
                  <a:tcPr anchor="ctr"/>
                </a:tc>
                <a:tc>
                  <a:txBody>
                    <a:bodyPr/>
                    <a:lstStyle/>
                    <a:p>
                      <a:pPr algn="l"/>
                      <a:r>
                        <a:rPr lang="en-US" sz="1400" b="0" dirty="0">
                          <a:solidFill>
                            <a:schemeClr val="tx1"/>
                          </a:solidFill>
                        </a:rPr>
                        <a:t>40%</a:t>
                      </a:r>
                      <a:r>
                        <a:rPr lang="en-US" sz="1400" b="0" baseline="0" dirty="0">
                          <a:solidFill>
                            <a:schemeClr val="tx1"/>
                          </a:solidFill>
                        </a:rPr>
                        <a:t> coins after ded</a:t>
                      </a:r>
                    </a:p>
                  </a:txBody>
                  <a:tcPr anchor="ctr"/>
                </a:tc>
                <a:extLst>
                  <a:ext uri="{0D108BD9-81ED-4DB2-BD59-A6C34878D82A}">
                    <a16:rowId xmlns="" xmlns:a16="http://schemas.microsoft.com/office/drawing/2014/main" val="10011"/>
                  </a:ext>
                </a:extLst>
              </a:tr>
              <a:tr h="777877">
                <a:tc>
                  <a:txBody>
                    <a:bodyPr/>
                    <a:lstStyle/>
                    <a:p>
                      <a:pPr marL="171450" indent="-171450">
                        <a:buFont typeface="Arial" panose="020B0604020202020204" pitchFamily="34" charset="0"/>
                        <a:buChar char="•"/>
                      </a:pPr>
                      <a:r>
                        <a:rPr lang="en-US" sz="1100" b="0" dirty="0"/>
                        <a:t>Infertility</a:t>
                      </a:r>
                      <a:r>
                        <a:rPr lang="en-US" sz="1100" b="0" baseline="0" dirty="0"/>
                        <a:t> Services (pre auth required; benefits for AI and IVF are combined and limited to four attempts per year and six per lifetime. Includes injectable drugs </a:t>
                      </a:r>
                      <a:r>
                        <a:rPr lang="en-US" sz="1100" b="0" baseline="0" dirty="0" smtClean="0"/>
                        <a:t>only. Attempt defined by transfer of embryo. Available to same sex couples. Sterilization not covered.) </a:t>
                      </a:r>
                      <a:endParaRPr lang="en-US" sz="1100" b="0" dirty="0"/>
                    </a:p>
                  </a:txBody>
                  <a:tcPr anchor="ctr"/>
                </a:tc>
                <a:tc>
                  <a:txBody>
                    <a:bodyPr/>
                    <a:lstStyle/>
                    <a:p>
                      <a:pPr algn="l"/>
                      <a:r>
                        <a:rPr lang="en-US" sz="1400" b="0" dirty="0">
                          <a:solidFill>
                            <a:schemeClr val="tx1"/>
                          </a:solidFill>
                        </a:rPr>
                        <a:t>50% coins</a:t>
                      </a:r>
                    </a:p>
                  </a:txBody>
                  <a:tcPr anchor="ctr"/>
                </a:tc>
                <a:tc>
                  <a:txBody>
                    <a:bodyPr/>
                    <a:lstStyle/>
                    <a:p>
                      <a:pPr algn="l"/>
                      <a:r>
                        <a:rPr lang="en-US" sz="1400" b="0" baseline="0" dirty="0">
                          <a:solidFill>
                            <a:schemeClr val="tx1"/>
                          </a:solidFill>
                        </a:rPr>
                        <a:t>50% coins after ded</a:t>
                      </a:r>
                    </a:p>
                  </a:txBody>
                  <a:tcPr anchor="ctr"/>
                </a:tc>
                <a:extLst>
                  <a:ext uri="{0D108BD9-81ED-4DB2-BD59-A6C34878D82A}">
                    <a16:rowId xmlns="" xmlns:a16="http://schemas.microsoft.com/office/drawing/2014/main" val="10012"/>
                  </a:ext>
                </a:extLst>
              </a:tr>
            </a:tbl>
          </a:graphicData>
        </a:graphic>
      </p:graphicFrame>
    </p:spTree>
    <p:extLst>
      <p:ext uri="{BB962C8B-B14F-4D97-AF65-F5344CB8AC3E}">
        <p14:creationId xmlns:p14="http://schemas.microsoft.com/office/powerpoint/2010/main" val="20307990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350" indent="0">
              <a:buNone/>
            </a:pPr>
            <a:endParaRPr lang="en-US" dirty="0" smtClean="0">
              <a:solidFill>
                <a:srgbClr val="002060"/>
              </a:solidFill>
            </a:endParaRPr>
          </a:p>
          <a:p>
            <a:pPr marL="6350" indent="0">
              <a:buNone/>
            </a:pPr>
            <a:endParaRPr lang="en-US" dirty="0" smtClean="0"/>
          </a:p>
          <a:p>
            <a:endParaRPr lang="en-US" dirty="0"/>
          </a:p>
          <a:p>
            <a:endParaRPr lang="en-US" dirty="0"/>
          </a:p>
        </p:txBody>
      </p:sp>
      <p:sp>
        <p:nvSpPr>
          <p:cNvPr id="4" name="Title 3"/>
          <p:cNvSpPr>
            <a:spLocks noGrp="1"/>
          </p:cNvSpPr>
          <p:nvPr>
            <p:ph type="title"/>
          </p:nvPr>
        </p:nvSpPr>
        <p:spPr/>
        <p:txBody>
          <a:bodyPr>
            <a:normAutofit/>
          </a:bodyPr>
          <a:lstStyle/>
          <a:p>
            <a:r>
              <a:rPr lang="en-US" sz="2400" dirty="0">
                <a:solidFill>
                  <a:srgbClr val="002664"/>
                </a:solidFill>
              </a:rPr>
              <a:t>Select Medical Benefits </a:t>
            </a:r>
            <a:r>
              <a:rPr lang="en-US" sz="2400" dirty="0" smtClean="0">
                <a:solidFill>
                  <a:srgbClr val="002060"/>
                </a:solidFill>
              </a:rPr>
              <a:t>2019-Continued</a:t>
            </a:r>
            <a:endParaRPr lang="en-US" dirty="0"/>
          </a:p>
        </p:txBody>
      </p:sp>
      <p:pic>
        <p:nvPicPr>
          <p:cNvPr id="5" name="Picture 4"/>
          <p:cNvPicPr>
            <a:picLocks noChangeAspect="1"/>
          </p:cNvPicPr>
          <p:nvPr/>
        </p:nvPicPr>
        <p:blipFill>
          <a:blip r:embed="rId2"/>
          <a:stretch>
            <a:fillRect/>
          </a:stretch>
        </p:blipFill>
        <p:spPr>
          <a:xfrm>
            <a:off x="6471912" y="189703"/>
            <a:ext cx="2334970" cy="737680"/>
          </a:xfrm>
          <a:prstGeom prst="rect">
            <a:avLst/>
          </a:prstGeom>
        </p:spPr>
      </p:pic>
      <p:graphicFrame>
        <p:nvGraphicFramePr>
          <p:cNvPr id="6" name="Content Placeholder 4"/>
          <p:cNvGraphicFramePr>
            <a:graphicFrameLocks/>
          </p:cNvGraphicFramePr>
          <p:nvPr>
            <p:extLst>
              <p:ext uri="{D42A27DB-BD31-4B8C-83A1-F6EECF244321}">
                <p14:modId xmlns:p14="http://schemas.microsoft.com/office/powerpoint/2010/main" val="3198329882"/>
              </p:ext>
            </p:extLst>
          </p:nvPr>
        </p:nvGraphicFramePr>
        <p:xfrm>
          <a:off x="464234" y="1066201"/>
          <a:ext cx="8222565" cy="4898504"/>
        </p:xfrm>
        <a:graphic>
          <a:graphicData uri="http://schemas.openxmlformats.org/drawingml/2006/table">
            <a:tbl>
              <a:tblPr firstRow="1" bandRow="1">
                <a:tableStyleId>{5C22544A-7EE6-4342-B048-85BDC9FD1C3A}</a:tableStyleId>
              </a:tblPr>
              <a:tblGrid>
                <a:gridCol w="4919671">
                  <a:extLst>
                    <a:ext uri="{9D8B030D-6E8A-4147-A177-3AD203B41FA5}">
                      <a16:colId xmlns="" xmlns:a16="http://schemas.microsoft.com/office/drawing/2014/main" val="20000"/>
                    </a:ext>
                  </a:extLst>
                </a:gridCol>
                <a:gridCol w="1543336">
                  <a:extLst>
                    <a:ext uri="{9D8B030D-6E8A-4147-A177-3AD203B41FA5}">
                      <a16:colId xmlns="" xmlns:a16="http://schemas.microsoft.com/office/drawing/2014/main" val="20001"/>
                    </a:ext>
                  </a:extLst>
                </a:gridCol>
                <a:gridCol w="1759558">
                  <a:extLst>
                    <a:ext uri="{9D8B030D-6E8A-4147-A177-3AD203B41FA5}">
                      <a16:colId xmlns="" xmlns:a16="http://schemas.microsoft.com/office/drawing/2014/main" val="20002"/>
                    </a:ext>
                  </a:extLst>
                </a:gridCol>
              </a:tblGrid>
              <a:tr h="305040">
                <a:tc>
                  <a:txBody>
                    <a:bodyPr/>
                    <a:lstStyle/>
                    <a:p>
                      <a:pPr algn="ctr"/>
                      <a:r>
                        <a:rPr lang="en-US" sz="1400" dirty="0"/>
                        <a:t>Benefit </a:t>
                      </a:r>
                    </a:p>
                  </a:txBody>
                  <a:tcPr anchor="ctr"/>
                </a:tc>
                <a:tc>
                  <a:txBody>
                    <a:bodyPr/>
                    <a:lstStyle/>
                    <a:p>
                      <a:pPr algn="ctr"/>
                      <a:r>
                        <a:rPr lang="en-US" sz="1400" dirty="0"/>
                        <a:t>In-Network</a:t>
                      </a:r>
                    </a:p>
                  </a:txBody>
                  <a:tcPr anchor="ctr"/>
                </a:tc>
                <a:tc>
                  <a:txBody>
                    <a:bodyPr/>
                    <a:lstStyle/>
                    <a:p>
                      <a:pPr algn="ctr"/>
                      <a:r>
                        <a:rPr lang="en-US" sz="1400" dirty="0"/>
                        <a:t>Out-</a:t>
                      </a:r>
                      <a:r>
                        <a:rPr lang="en-US" sz="1400" baseline="0" dirty="0"/>
                        <a:t>of-Network</a:t>
                      </a:r>
                      <a:endParaRPr lang="en-US" sz="1400" dirty="0"/>
                    </a:p>
                  </a:txBody>
                  <a:tcPr anchor="ctr"/>
                </a:tc>
                <a:extLst>
                  <a:ext uri="{0D108BD9-81ED-4DB2-BD59-A6C34878D82A}">
                    <a16:rowId xmlns="" xmlns:a16="http://schemas.microsoft.com/office/drawing/2014/main" val="10000"/>
                  </a:ext>
                </a:extLst>
              </a:tr>
              <a:tr h="329145">
                <a:tc gridSpan="3">
                  <a:txBody>
                    <a:bodyPr/>
                    <a:lstStyle/>
                    <a:p>
                      <a:r>
                        <a:rPr lang="en-US" sz="1400" b="1" dirty="0"/>
                        <a:t>Therapy Services</a:t>
                      </a:r>
                      <a:endParaRPr lang="en-US" sz="1400" b="1" baseline="0" dirty="0"/>
                    </a:p>
                  </a:txBody>
                  <a:tcPr anchor="ct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594828">
                <a:tc>
                  <a:txBody>
                    <a:bodyPr/>
                    <a:lstStyle/>
                    <a:p>
                      <a:pPr marL="171450" indent="-171450">
                        <a:buFont typeface="Arial" panose="020B0604020202020204" pitchFamily="34" charset="0"/>
                        <a:buChar char="•"/>
                      </a:pPr>
                      <a:r>
                        <a:rPr lang="en-US" sz="1100" i="0" dirty="0"/>
                        <a:t>Physical</a:t>
                      </a:r>
                      <a:r>
                        <a:rPr lang="en-US" sz="1100" i="0" baseline="0" dirty="0"/>
                        <a:t> and Occupational (60 visits per year/combined); Speech Therapy (60 visits per year); Therapeutic manipulation (chiro: 30 visits per year; treatment plan required after 10 visits) and Acupuncture</a:t>
                      </a:r>
                      <a:endParaRPr lang="en-US" sz="1100" i="0" dirty="0"/>
                    </a:p>
                  </a:txBody>
                  <a:tcPr anchor="ctr"/>
                </a:tc>
                <a:tc>
                  <a:txBody>
                    <a:bodyPr/>
                    <a:lstStyle/>
                    <a:p>
                      <a:pPr algn="l"/>
                      <a:r>
                        <a:rPr lang="en-US" sz="1400" b="0" dirty="0">
                          <a:solidFill>
                            <a:schemeClr val="tx1"/>
                          </a:solidFill>
                        </a:rPr>
                        <a:t>$30 </a:t>
                      </a:r>
                      <a:r>
                        <a:rPr lang="en-US" sz="1400" b="0" dirty="0" smtClean="0">
                          <a:solidFill>
                            <a:schemeClr val="tx1"/>
                          </a:solidFill>
                        </a:rPr>
                        <a:t>copay</a:t>
                      </a:r>
                    </a:p>
                    <a:p>
                      <a:pPr algn="l"/>
                      <a:r>
                        <a:rPr lang="en-US" sz="1400" b="0" dirty="0" smtClean="0">
                          <a:solidFill>
                            <a:schemeClr val="tx1"/>
                          </a:solidFill>
                        </a:rPr>
                        <a:t>$20</a:t>
                      </a:r>
                      <a:r>
                        <a:rPr lang="en-US" sz="1400" b="0" baseline="0" dirty="0" smtClean="0">
                          <a:solidFill>
                            <a:schemeClr val="tx1"/>
                          </a:solidFill>
                        </a:rPr>
                        <a:t> NUU Plan</a:t>
                      </a:r>
                      <a:endParaRPr lang="en-US" sz="1400" b="0" dirty="0">
                        <a:solidFill>
                          <a:schemeClr val="tx1"/>
                        </a:solidFill>
                      </a:endParaRPr>
                    </a:p>
                  </a:txBody>
                  <a:tcPr anchor="ctr"/>
                </a:tc>
                <a:tc>
                  <a:txBody>
                    <a:bodyPr/>
                    <a:lstStyle/>
                    <a:p>
                      <a:pPr marL="0" marR="0" indent="0" algn="l" defTabSz="583056" rtl="0" eaLnBrk="1" fontAlgn="auto" latinLnBrk="0" hangingPunct="1">
                        <a:lnSpc>
                          <a:spcPct val="100000"/>
                        </a:lnSpc>
                        <a:spcBef>
                          <a:spcPts val="0"/>
                        </a:spcBef>
                        <a:spcAft>
                          <a:spcPts val="0"/>
                        </a:spcAft>
                        <a:buClrTx/>
                        <a:buSzTx/>
                        <a:buFontTx/>
                        <a:buNone/>
                        <a:tabLst/>
                        <a:defRPr/>
                      </a:pPr>
                      <a:r>
                        <a:rPr lang="en-US" sz="1400" dirty="0"/>
                        <a:t>40% coins after</a:t>
                      </a:r>
                      <a:r>
                        <a:rPr lang="en-US" sz="1400" baseline="0" dirty="0"/>
                        <a:t> ded</a:t>
                      </a:r>
                      <a:endParaRPr lang="en-US" sz="1400" dirty="0"/>
                    </a:p>
                  </a:txBody>
                  <a:tcPr anchor="ctr"/>
                </a:tc>
                <a:extLst>
                  <a:ext uri="{0D108BD9-81ED-4DB2-BD59-A6C34878D82A}">
                    <a16:rowId xmlns="" xmlns:a16="http://schemas.microsoft.com/office/drawing/2014/main" val="10002"/>
                  </a:ext>
                </a:extLst>
              </a:tr>
              <a:tr h="537348">
                <a:tc>
                  <a:txBody>
                    <a:bodyPr/>
                    <a:lstStyle/>
                    <a:p>
                      <a:pPr marL="171450" indent="-171450">
                        <a:buFont typeface="Arial" panose="020B0604020202020204" pitchFamily="34" charset="0"/>
                        <a:buChar char="•"/>
                      </a:pPr>
                      <a:r>
                        <a:rPr lang="en-US" sz="1100" i="0" dirty="0"/>
                        <a:t>Cardiac and pulmonary</a:t>
                      </a:r>
                      <a:r>
                        <a:rPr lang="en-US" sz="1100" i="0" baseline="0" dirty="0"/>
                        <a:t> rehab</a:t>
                      </a:r>
                      <a:endParaRPr lang="en-US" sz="1100" i="0" dirty="0"/>
                    </a:p>
                  </a:txBody>
                  <a:tcPr anchor="ctr"/>
                </a:tc>
                <a:tc>
                  <a:txBody>
                    <a:bodyPr/>
                    <a:lstStyle/>
                    <a:p>
                      <a:pPr algn="l"/>
                      <a:r>
                        <a:rPr lang="en-US" sz="1400" dirty="0"/>
                        <a:t>Paid in Full</a:t>
                      </a:r>
                    </a:p>
                  </a:txBody>
                  <a:tcPr anchor="ctr"/>
                </a:tc>
                <a:tc>
                  <a:txBody>
                    <a:bodyPr/>
                    <a:lstStyle/>
                    <a:p>
                      <a:pPr marL="0" marR="0" indent="0" algn="l" defTabSz="583056" rtl="0" eaLnBrk="1" fontAlgn="auto" latinLnBrk="0" hangingPunct="1">
                        <a:lnSpc>
                          <a:spcPct val="100000"/>
                        </a:lnSpc>
                        <a:spcBef>
                          <a:spcPts val="0"/>
                        </a:spcBef>
                        <a:spcAft>
                          <a:spcPts val="0"/>
                        </a:spcAft>
                        <a:buClrTx/>
                        <a:buSzTx/>
                        <a:buFontTx/>
                        <a:buNone/>
                        <a:tabLst/>
                        <a:defRPr/>
                      </a:pPr>
                      <a:r>
                        <a:rPr lang="en-US" sz="1400" dirty="0"/>
                        <a:t>40% coins</a:t>
                      </a:r>
                      <a:r>
                        <a:rPr lang="en-US" sz="1400" baseline="0" dirty="0"/>
                        <a:t> after ded</a:t>
                      </a:r>
                      <a:endParaRPr lang="en-US" sz="1400" dirty="0"/>
                    </a:p>
                  </a:txBody>
                  <a:tcPr anchor="ctr"/>
                </a:tc>
                <a:extLst>
                  <a:ext uri="{0D108BD9-81ED-4DB2-BD59-A6C34878D82A}">
                    <a16:rowId xmlns="" xmlns:a16="http://schemas.microsoft.com/office/drawing/2014/main" val="10003"/>
                  </a:ext>
                </a:extLst>
              </a:tr>
              <a:tr h="305040">
                <a:tc>
                  <a:txBody>
                    <a:bodyPr/>
                    <a:lstStyle/>
                    <a:p>
                      <a:r>
                        <a:rPr lang="en-US" sz="1400" b="1" dirty="0"/>
                        <a:t>Medical Therapy</a:t>
                      </a:r>
                      <a:r>
                        <a:rPr lang="en-US" sz="1400" b="1" baseline="0" dirty="0"/>
                        <a:t> Services </a:t>
                      </a:r>
                      <a:r>
                        <a:rPr lang="en-US" sz="1100" b="0" baseline="0" dirty="0"/>
                        <a:t>(chemo, radiation, dialysis, infusion therapy)</a:t>
                      </a:r>
                      <a:endParaRPr lang="en-US" sz="1000" b="0" dirty="0"/>
                    </a:p>
                  </a:txBody>
                  <a:tcPr anchor="ctr"/>
                </a:tc>
                <a:tc>
                  <a:txBody>
                    <a:bodyPr/>
                    <a:lstStyle/>
                    <a:p>
                      <a:pPr algn="l"/>
                      <a:r>
                        <a:rPr lang="en-US" sz="1400" dirty="0"/>
                        <a:t>Paid in Full</a:t>
                      </a:r>
                    </a:p>
                  </a:txBody>
                  <a:tcPr anchor="ctr"/>
                </a:tc>
                <a:tc>
                  <a:txBody>
                    <a:bodyPr/>
                    <a:lstStyle/>
                    <a:p>
                      <a:pPr algn="l"/>
                      <a:r>
                        <a:rPr lang="en-US" sz="1400" dirty="0"/>
                        <a:t>40% coins</a:t>
                      </a:r>
                      <a:r>
                        <a:rPr lang="en-US" sz="1400" baseline="0" dirty="0"/>
                        <a:t> after ded</a:t>
                      </a:r>
                      <a:endParaRPr lang="en-US" sz="1400" dirty="0"/>
                    </a:p>
                  </a:txBody>
                  <a:tcPr anchor="ctr"/>
                </a:tc>
                <a:extLst>
                  <a:ext uri="{0D108BD9-81ED-4DB2-BD59-A6C34878D82A}">
                    <a16:rowId xmlns="" xmlns:a16="http://schemas.microsoft.com/office/drawing/2014/main" val="10004"/>
                  </a:ext>
                </a:extLst>
              </a:tr>
              <a:tr h="447791">
                <a:tc gridSpan="3">
                  <a:txBody>
                    <a:bodyPr/>
                    <a:lstStyle/>
                    <a:p>
                      <a:r>
                        <a:rPr lang="en-US" sz="1400" b="1" dirty="0"/>
                        <a:t>Mental Health/Substance</a:t>
                      </a:r>
                      <a:r>
                        <a:rPr lang="en-US" sz="1400" b="1" baseline="0" dirty="0"/>
                        <a:t> Abuse</a:t>
                      </a:r>
                      <a:endParaRPr lang="en-US" sz="1400" b="0" dirty="0"/>
                    </a:p>
                  </a:txBody>
                  <a:tcPr anchor="ctr"/>
                </a:tc>
                <a:tc hMerge="1">
                  <a:txBody>
                    <a:bodyPr/>
                    <a:lstStyle/>
                    <a:p>
                      <a:pPr algn="l"/>
                      <a:endParaRPr lang="en-US" dirty="0"/>
                    </a:p>
                  </a:txBody>
                  <a:tcPr anchor="ctr"/>
                </a:tc>
                <a:tc hMerge="1">
                  <a:txBody>
                    <a:bodyPr/>
                    <a:lstStyle/>
                    <a:p>
                      <a:pPr algn="l"/>
                      <a:endParaRPr lang="en-US" dirty="0"/>
                    </a:p>
                  </a:txBody>
                  <a:tcPr anchor="ctr"/>
                </a:tc>
                <a:extLst>
                  <a:ext uri="{0D108BD9-81ED-4DB2-BD59-A6C34878D82A}">
                    <a16:rowId xmlns="" xmlns:a16="http://schemas.microsoft.com/office/drawing/2014/main" val="10005"/>
                  </a:ext>
                </a:extLst>
              </a:tr>
              <a:tr h="518568">
                <a:tc>
                  <a:txBody>
                    <a:bodyPr/>
                    <a:lstStyle/>
                    <a:p>
                      <a:pPr marL="171450" indent="-171450">
                        <a:buFont typeface="Arial" panose="020B0604020202020204" pitchFamily="34" charset="0"/>
                        <a:buChar char="•"/>
                      </a:pPr>
                      <a:r>
                        <a:rPr lang="en-US" sz="1100" i="0" dirty="0"/>
                        <a:t>Mental</a:t>
                      </a:r>
                      <a:r>
                        <a:rPr lang="en-US" sz="1100" i="0" baseline="0" dirty="0"/>
                        <a:t> Health/Substance Abuse Inpatient hospital/facility and professional services</a:t>
                      </a:r>
                    </a:p>
                  </a:txBody>
                  <a:tcPr anchor="ctr"/>
                </a:tc>
                <a:tc>
                  <a:txBody>
                    <a:bodyPr/>
                    <a:lstStyle/>
                    <a:p>
                      <a:pPr algn="l"/>
                      <a:r>
                        <a:rPr lang="en-US" sz="1400" dirty="0"/>
                        <a:t>$100</a:t>
                      </a:r>
                      <a:r>
                        <a:rPr lang="en-US" sz="1400" baseline="0" dirty="0"/>
                        <a:t> copay per admission</a:t>
                      </a:r>
                      <a:endParaRPr lang="en-US" sz="1400" dirty="0"/>
                    </a:p>
                  </a:txBody>
                  <a:tcPr anchor="ctr"/>
                </a:tc>
                <a:tc>
                  <a:txBody>
                    <a:bodyPr/>
                    <a:lstStyle/>
                    <a:p>
                      <a:pPr marL="0" marR="0" indent="0" algn="l" defTabSz="583056" rtl="0" eaLnBrk="1" fontAlgn="auto" latinLnBrk="0" hangingPunct="1">
                        <a:lnSpc>
                          <a:spcPct val="100000"/>
                        </a:lnSpc>
                        <a:spcBef>
                          <a:spcPts val="0"/>
                        </a:spcBef>
                        <a:spcAft>
                          <a:spcPts val="0"/>
                        </a:spcAft>
                        <a:buClrTx/>
                        <a:buSzTx/>
                        <a:buFontTx/>
                        <a:buNone/>
                        <a:tabLst/>
                        <a:defRPr/>
                      </a:pPr>
                      <a:r>
                        <a:rPr lang="en-US" sz="1400" dirty="0"/>
                        <a:t>40% coins after</a:t>
                      </a:r>
                      <a:r>
                        <a:rPr lang="en-US" sz="1400" baseline="0" dirty="0"/>
                        <a:t> ded</a:t>
                      </a:r>
                      <a:endParaRPr lang="en-US" sz="1400" dirty="0"/>
                    </a:p>
                  </a:txBody>
                  <a:tcPr anchor="ctr"/>
                </a:tc>
                <a:extLst>
                  <a:ext uri="{0D108BD9-81ED-4DB2-BD59-A6C34878D82A}">
                    <a16:rowId xmlns="" xmlns:a16="http://schemas.microsoft.com/office/drawing/2014/main" val="10006"/>
                  </a:ext>
                </a:extLst>
              </a:tr>
              <a:tr h="305040">
                <a:tc>
                  <a:txBody>
                    <a:bodyPr/>
                    <a:lstStyle/>
                    <a:p>
                      <a:pPr marL="171450" indent="-171450">
                        <a:buFont typeface="Arial" panose="020B0604020202020204" pitchFamily="34" charset="0"/>
                        <a:buChar char="•"/>
                      </a:pPr>
                      <a:r>
                        <a:rPr lang="en-US" sz="1100" i="0" dirty="0"/>
                        <a:t>Office visits for mental health/substance</a:t>
                      </a:r>
                      <a:r>
                        <a:rPr lang="en-US" sz="1100" i="0" baseline="0" dirty="0"/>
                        <a:t> abuse</a:t>
                      </a:r>
                      <a:endParaRPr lang="en-US" sz="1100" i="0" dirty="0"/>
                    </a:p>
                  </a:txBody>
                  <a:tcPr anchor="ctr"/>
                </a:tc>
                <a:tc>
                  <a:txBody>
                    <a:bodyPr/>
                    <a:lstStyle/>
                    <a:p>
                      <a:pPr algn="l"/>
                      <a:r>
                        <a:rPr lang="en-US" sz="1400" dirty="0"/>
                        <a:t>Paid</a:t>
                      </a:r>
                      <a:r>
                        <a:rPr lang="en-US" sz="1400" baseline="0" dirty="0"/>
                        <a:t> in Full</a:t>
                      </a:r>
                      <a:endParaRPr lang="en-US" sz="1400" dirty="0"/>
                    </a:p>
                  </a:txBody>
                  <a:tcPr anchor="ctr"/>
                </a:tc>
                <a:tc>
                  <a:txBody>
                    <a:bodyPr/>
                    <a:lstStyle/>
                    <a:p>
                      <a:pPr marL="0" marR="0" indent="0" algn="l" defTabSz="583056" rtl="0" eaLnBrk="1" fontAlgn="auto" latinLnBrk="0" hangingPunct="1">
                        <a:lnSpc>
                          <a:spcPct val="100000"/>
                        </a:lnSpc>
                        <a:spcBef>
                          <a:spcPts val="0"/>
                        </a:spcBef>
                        <a:spcAft>
                          <a:spcPts val="0"/>
                        </a:spcAft>
                        <a:buClrTx/>
                        <a:buSzTx/>
                        <a:buFontTx/>
                        <a:buNone/>
                        <a:tabLst/>
                        <a:defRPr/>
                      </a:pPr>
                      <a:r>
                        <a:rPr lang="en-US" sz="1400" dirty="0"/>
                        <a:t>40% coins</a:t>
                      </a:r>
                      <a:r>
                        <a:rPr lang="en-US" sz="1400" baseline="0" dirty="0"/>
                        <a:t> after ded</a:t>
                      </a:r>
                      <a:endParaRPr lang="en-US" sz="1400" dirty="0"/>
                    </a:p>
                  </a:txBody>
                  <a:tcPr anchor="ctr"/>
                </a:tc>
                <a:extLst>
                  <a:ext uri="{0D108BD9-81ED-4DB2-BD59-A6C34878D82A}">
                    <a16:rowId xmlns="" xmlns:a16="http://schemas.microsoft.com/office/drawing/2014/main" val="10007"/>
                  </a:ext>
                </a:extLst>
              </a:tr>
              <a:tr h="305040">
                <a:tc gridSpan="3">
                  <a:txBody>
                    <a:bodyPr/>
                    <a:lstStyle/>
                    <a:p>
                      <a:pPr algn="l"/>
                      <a:r>
                        <a:rPr lang="en-US" sz="1400" b="1" dirty="0"/>
                        <a:t>Home Health Care Services</a:t>
                      </a:r>
                      <a:endParaRPr lang="en-US" sz="1400" b="0" dirty="0"/>
                    </a:p>
                  </a:txBody>
                  <a:tcPr anchor="ctr"/>
                </a:tc>
                <a:tc hMerge="1">
                  <a:txBody>
                    <a:bodyPr/>
                    <a:lstStyle/>
                    <a:p>
                      <a:pPr algn="ctr"/>
                      <a:endParaRPr lang="en-US" dirty="0"/>
                    </a:p>
                  </a:txBody>
                  <a:tcPr anchor="ctr"/>
                </a:tc>
                <a:tc hMerge="1">
                  <a:txBody>
                    <a:bodyPr/>
                    <a:lstStyle/>
                    <a:p>
                      <a:endParaRPr lang="en-US"/>
                    </a:p>
                  </a:txBody>
                  <a:tcPr/>
                </a:tc>
                <a:extLst>
                  <a:ext uri="{0D108BD9-81ED-4DB2-BD59-A6C34878D82A}">
                    <a16:rowId xmlns="" xmlns:a16="http://schemas.microsoft.com/office/drawing/2014/main" val="10008"/>
                  </a:ext>
                </a:extLst>
              </a:tr>
              <a:tr h="427056">
                <a:tc>
                  <a:txBody>
                    <a:bodyPr/>
                    <a:lstStyle/>
                    <a:p>
                      <a:pPr marL="171450" indent="-171450">
                        <a:buFont typeface="Arial" panose="020B0604020202020204" pitchFamily="34" charset="0"/>
                        <a:buChar char="•"/>
                      </a:pPr>
                      <a:r>
                        <a:rPr lang="en-US" sz="1100" i="0" dirty="0"/>
                        <a:t>Home health care (60</a:t>
                      </a:r>
                      <a:r>
                        <a:rPr lang="en-US" sz="1100" i="0" baseline="0" dirty="0"/>
                        <a:t> visits per year, must be coordinated through care management)</a:t>
                      </a:r>
                      <a:endParaRPr lang="en-US" sz="1100" i="0" dirty="0"/>
                    </a:p>
                  </a:txBody>
                  <a:tcPr anchor="ctr"/>
                </a:tc>
                <a:tc>
                  <a:txBody>
                    <a:bodyPr/>
                    <a:lstStyle/>
                    <a:p>
                      <a:pPr algn="l"/>
                      <a:r>
                        <a:rPr lang="en-US" sz="1400" dirty="0"/>
                        <a:t>Pai</a:t>
                      </a:r>
                      <a:r>
                        <a:rPr lang="en-US" sz="1400" baseline="0" dirty="0"/>
                        <a:t>d in Full</a:t>
                      </a:r>
                      <a:endParaRPr lang="en-US" sz="1400" dirty="0"/>
                    </a:p>
                  </a:txBody>
                  <a:tcPr anchor="ctr"/>
                </a:tc>
                <a:tc>
                  <a:txBody>
                    <a:bodyPr/>
                    <a:lstStyle/>
                    <a:p>
                      <a:pPr marL="0" marR="0" indent="0" algn="l" defTabSz="583056" rtl="0" eaLnBrk="1" fontAlgn="auto" latinLnBrk="0" hangingPunct="1">
                        <a:lnSpc>
                          <a:spcPct val="100000"/>
                        </a:lnSpc>
                        <a:spcBef>
                          <a:spcPts val="0"/>
                        </a:spcBef>
                        <a:spcAft>
                          <a:spcPts val="0"/>
                        </a:spcAft>
                        <a:buClrTx/>
                        <a:buSzTx/>
                        <a:buFontTx/>
                        <a:buNone/>
                        <a:tabLst/>
                        <a:defRPr/>
                      </a:pPr>
                      <a:r>
                        <a:rPr lang="en-US" sz="1400" dirty="0"/>
                        <a:t>40% coins after</a:t>
                      </a:r>
                      <a:r>
                        <a:rPr lang="en-US" sz="1400" baseline="0" dirty="0"/>
                        <a:t> ded</a:t>
                      </a:r>
                      <a:endParaRPr lang="en-US" sz="1400" dirty="0"/>
                    </a:p>
                  </a:txBody>
                  <a:tcPr anchor="ctr"/>
                </a:tc>
                <a:extLst>
                  <a:ext uri="{0D108BD9-81ED-4DB2-BD59-A6C34878D82A}">
                    <a16:rowId xmlns="" xmlns:a16="http://schemas.microsoft.com/office/drawing/2014/main" val="10009"/>
                  </a:ext>
                </a:extLst>
              </a:tr>
              <a:tr h="305040">
                <a:tc>
                  <a:txBody>
                    <a:bodyPr/>
                    <a:lstStyle/>
                    <a:p>
                      <a:pPr marL="171450" indent="-171450">
                        <a:buFont typeface="Arial" panose="020B0604020202020204" pitchFamily="34" charset="0"/>
                        <a:buChar char="•"/>
                      </a:pPr>
                      <a:r>
                        <a:rPr lang="en-US" sz="1100" i="0" dirty="0"/>
                        <a:t>Private duty</a:t>
                      </a:r>
                      <a:r>
                        <a:rPr lang="en-US" sz="1100" i="0" baseline="0" dirty="0"/>
                        <a:t> nursing (pre auth required)</a:t>
                      </a:r>
                      <a:endParaRPr lang="en-US" sz="1100" i="0" dirty="0"/>
                    </a:p>
                  </a:txBody>
                  <a:tcPr anchor="ctr"/>
                </a:tc>
                <a:tc>
                  <a:txBody>
                    <a:bodyPr/>
                    <a:lstStyle/>
                    <a:p>
                      <a:pPr algn="l"/>
                      <a:r>
                        <a:rPr lang="en-US" sz="1400" dirty="0"/>
                        <a:t>10% coins</a:t>
                      </a:r>
                    </a:p>
                  </a:txBody>
                  <a:tcPr anchor="ctr"/>
                </a:tc>
                <a:tc>
                  <a:txBody>
                    <a:bodyPr/>
                    <a:lstStyle/>
                    <a:p>
                      <a:pPr marL="0" marR="0" indent="0" algn="l" defTabSz="583056" rtl="0" eaLnBrk="1" fontAlgn="auto" latinLnBrk="0" hangingPunct="1">
                        <a:lnSpc>
                          <a:spcPct val="100000"/>
                        </a:lnSpc>
                        <a:spcBef>
                          <a:spcPts val="0"/>
                        </a:spcBef>
                        <a:spcAft>
                          <a:spcPts val="0"/>
                        </a:spcAft>
                        <a:buClrTx/>
                        <a:buSzTx/>
                        <a:buFontTx/>
                        <a:buNone/>
                        <a:tabLst/>
                        <a:defRPr/>
                      </a:pPr>
                      <a:r>
                        <a:rPr lang="en-US" sz="1400" dirty="0"/>
                        <a:t>40% coins after</a:t>
                      </a:r>
                      <a:r>
                        <a:rPr lang="en-US" sz="1400" baseline="0" dirty="0"/>
                        <a:t> ded</a:t>
                      </a:r>
                      <a:endParaRPr lang="en-US" sz="1400" dirty="0"/>
                    </a:p>
                  </a:txBody>
                  <a:tcPr anchor="ctr"/>
                </a:tc>
                <a:extLst>
                  <a:ext uri="{0D108BD9-81ED-4DB2-BD59-A6C34878D82A}">
                    <a16:rowId xmlns="" xmlns:a16="http://schemas.microsoft.com/office/drawing/2014/main" val="10010"/>
                  </a:ext>
                </a:extLst>
              </a:tr>
              <a:tr h="518568">
                <a:tc>
                  <a:txBody>
                    <a:bodyPr/>
                    <a:lstStyle/>
                    <a:p>
                      <a:pPr marL="171450" indent="-171450">
                        <a:buFont typeface="Arial" panose="020B0604020202020204" pitchFamily="34" charset="0"/>
                        <a:buChar char="•"/>
                      </a:pPr>
                      <a:r>
                        <a:rPr lang="en-US" sz="1100" i="0" dirty="0"/>
                        <a:t>Skilled nursing facility/SNF</a:t>
                      </a:r>
                      <a:r>
                        <a:rPr lang="en-US" sz="1100" i="0" baseline="0" dirty="0"/>
                        <a:t> (pre auth required)</a:t>
                      </a:r>
                      <a:endParaRPr lang="en-US" sz="1100" i="0" dirty="0"/>
                    </a:p>
                  </a:txBody>
                  <a:tcPr anchor="ctr"/>
                </a:tc>
                <a:tc>
                  <a:txBody>
                    <a:bodyPr/>
                    <a:lstStyle/>
                    <a:p>
                      <a:pPr algn="l"/>
                      <a:r>
                        <a:rPr lang="en-US" sz="1400" dirty="0"/>
                        <a:t>$100</a:t>
                      </a:r>
                      <a:r>
                        <a:rPr lang="en-US" sz="1400" baseline="0" dirty="0"/>
                        <a:t> copay per admission</a:t>
                      </a:r>
                      <a:endParaRPr lang="en-US" sz="1400" dirty="0"/>
                    </a:p>
                  </a:txBody>
                  <a:tcPr anchor="ctr"/>
                </a:tc>
                <a:tc>
                  <a:txBody>
                    <a:bodyPr/>
                    <a:lstStyle/>
                    <a:p>
                      <a:pPr marL="0" marR="0" indent="0" algn="l" defTabSz="583056" rtl="0" eaLnBrk="1" fontAlgn="auto" latinLnBrk="0" hangingPunct="1">
                        <a:lnSpc>
                          <a:spcPct val="100000"/>
                        </a:lnSpc>
                        <a:spcBef>
                          <a:spcPts val="0"/>
                        </a:spcBef>
                        <a:spcAft>
                          <a:spcPts val="0"/>
                        </a:spcAft>
                        <a:buClrTx/>
                        <a:buSzTx/>
                        <a:buFontTx/>
                        <a:buNone/>
                        <a:tabLst/>
                        <a:defRPr/>
                      </a:pPr>
                      <a:r>
                        <a:rPr lang="en-US" sz="1400" dirty="0"/>
                        <a:t>40% coins after</a:t>
                      </a:r>
                      <a:r>
                        <a:rPr lang="en-US" sz="1400" baseline="0" dirty="0"/>
                        <a:t> ded</a:t>
                      </a:r>
                      <a:endParaRPr lang="en-US" sz="1400" dirty="0"/>
                    </a:p>
                  </a:txBody>
                  <a:tcPr anchor="ctr"/>
                </a:tc>
                <a:extLst>
                  <a:ext uri="{0D108BD9-81ED-4DB2-BD59-A6C34878D82A}">
                    <a16:rowId xmlns="" xmlns:a16="http://schemas.microsoft.com/office/drawing/2014/main" val="10011"/>
                  </a:ext>
                </a:extLst>
              </a:tr>
            </a:tbl>
          </a:graphicData>
        </a:graphic>
      </p:graphicFrame>
    </p:spTree>
    <p:extLst>
      <p:ext uri="{BB962C8B-B14F-4D97-AF65-F5344CB8AC3E}">
        <p14:creationId xmlns:p14="http://schemas.microsoft.com/office/powerpoint/2010/main" val="15176518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350" indent="0">
              <a:buNone/>
            </a:pPr>
            <a:endParaRPr lang="en-US" dirty="0" smtClean="0">
              <a:solidFill>
                <a:srgbClr val="002060"/>
              </a:solidFill>
            </a:endParaRPr>
          </a:p>
          <a:p>
            <a:pPr marL="6350" indent="0">
              <a:buNone/>
            </a:pPr>
            <a:endParaRPr lang="en-US" dirty="0" smtClean="0"/>
          </a:p>
          <a:p>
            <a:endParaRPr lang="en-US" dirty="0"/>
          </a:p>
          <a:p>
            <a:endParaRPr lang="en-US" dirty="0"/>
          </a:p>
        </p:txBody>
      </p:sp>
      <p:sp>
        <p:nvSpPr>
          <p:cNvPr id="4" name="Title 3"/>
          <p:cNvSpPr>
            <a:spLocks noGrp="1"/>
          </p:cNvSpPr>
          <p:nvPr>
            <p:ph type="title"/>
          </p:nvPr>
        </p:nvSpPr>
        <p:spPr/>
        <p:txBody>
          <a:bodyPr>
            <a:normAutofit/>
          </a:bodyPr>
          <a:lstStyle/>
          <a:p>
            <a:r>
              <a:rPr lang="en-US" sz="2400" dirty="0">
                <a:solidFill>
                  <a:srgbClr val="002664"/>
                </a:solidFill>
              </a:rPr>
              <a:t>Select Medical Benefits </a:t>
            </a:r>
            <a:r>
              <a:rPr lang="en-US" sz="2400" dirty="0" smtClean="0">
                <a:solidFill>
                  <a:srgbClr val="002060"/>
                </a:solidFill>
              </a:rPr>
              <a:t>2019-Continued</a:t>
            </a:r>
            <a:endParaRPr lang="en-US" dirty="0"/>
          </a:p>
        </p:txBody>
      </p:sp>
      <p:pic>
        <p:nvPicPr>
          <p:cNvPr id="5" name="Picture 4"/>
          <p:cNvPicPr>
            <a:picLocks noChangeAspect="1"/>
          </p:cNvPicPr>
          <p:nvPr/>
        </p:nvPicPr>
        <p:blipFill>
          <a:blip r:embed="rId2"/>
          <a:stretch>
            <a:fillRect/>
          </a:stretch>
        </p:blipFill>
        <p:spPr>
          <a:xfrm>
            <a:off x="6471912" y="189703"/>
            <a:ext cx="2334970" cy="737680"/>
          </a:xfrm>
          <a:prstGeom prst="rect">
            <a:avLst/>
          </a:prstGeom>
        </p:spPr>
      </p:pic>
      <p:graphicFrame>
        <p:nvGraphicFramePr>
          <p:cNvPr id="3" name="Table 2"/>
          <p:cNvGraphicFramePr>
            <a:graphicFrameLocks noGrp="1"/>
          </p:cNvGraphicFramePr>
          <p:nvPr/>
        </p:nvGraphicFramePr>
        <p:xfrm>
          <a:off x="457200" y="1219200"/>
          <a:ext cx="8495072" cy="2279313"/>
        </p:xfrm>
        <a:graphic>
          <a:graphicData uri="http://schemas.openxmlformats.org/drawingml/2006/table">
            <a:tbl>
              <a:tblPr firstRow="1" bandRow="1">
                <a:tableStyleId>{5C22544A-7EE6-4342-B048-85BDC9FD1C3A}</a:tableStyleId>
              </a:tblPr>
              <a:tblGrid>
                <a:gridCol w="5161514"/>
                <a:gridCol w="1585874"/>
                <a:gridCol w="1747684"/>
              </a:tblGrid>
              <a:tr h="381599">
                <a:tc>
                  <a:txBody>
                    <a:bodyPr/>
                    <a:lstStyle/>
                    <a:p>
                      <a:pPr algn="ctr"/>
                      <a:r>
                        <a:rPr lang="en-US" sz="1400" dirty="0"/>
                        <a:t>Benefit </a:t>
                      </a:r>
                    </a:p>
                  </a:txBody>
                  <a:tcPr anchor="ctr"/>
                </a:tc>
                <a:tc>
                  <a:txBody>
                    <a:bodyPr/>
                    <a:lstStyle/>
                    <a:p>
                      <a:pPr algn="ctr"/>
                      <a:r>
                        <a:rPr lang="en-US" sz="1400" dirty="0"/>
                        <a:t>In-Network</a:t>
                      </a:r>
                    </a:p>
                  </a:txBody>
                  <a:tcPr anchor="ctr"/>
                </a:tc>
                <a:tc>
                  <a:txBody>
                    <a:bodyPr/>
                    <a:lstStyle/>
                    <a:p>
                      <a:pPr algn="ctr"/>
                      <a:r>
                        <a:rPr lang="en-US" sz="1400" dirty="0"/>
                        <a:t>Out-</a:t>
                      </a:r>
                      <a:r>
                        <a:rPr lang="en-US" sz="1400" baseline="0" dirty="0"/>
                        <a:t>of-Network</a:t>
                      </a:r>
                      <a:endParaRPr lang="en-US" sz="1400" dirty="0"/>
                    </a:p>
                  </a:txBody>
                  <a:tcPr anchor="ctr"/>
                </a:tc>
              </a:tr>
              <a:tr h="299218">
                <a:tc gridSpan="3">
                  <a:txBody>
                    <a:bodyPr/>
                    <a:lstStyle/>
                    <a:p>
                      <a:pPr marL="0" marR="0" lvl="0" indent="0" algn="l" defTabSz="5830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42D69"/>
                          </a:solidFill>
                          <a:effectLst/>
                          <a:uLnTx/>
                          <a:uFillTx/>
                          <a:latin typeface="+mn-lt"/>
                          <a:ea typeface="+mn-ea"/>
                          <a:cs typeface="+mn-cs"/>
                        </a:rPr>
                        <a:t>Other Medical Services</a:t>
                      </a:r>
                      <a:endParaRPr kumimoji="0" lang="en-US" sz="1200" b="0" i="0" u="none" strike="noStrike" kern="1200" cap="none" spc="0" normalizeH="0" baseline="0" noProof="0" dirty="0">
                        <a:ln>
                          <a:noFill/>
                        </a:ln>
                        <a:solidFill>
                          <a:srgbClr val="242D69"/>
                        </a:solidFill>
                        <a:effectLst/>
                        <a:uLnTx/>
                        <a:uFillTx/>
                        <a:latin typeface="+mn-lt"/>
                        <a:ea typeface="+mn-ea"/>
                        <a:cs typeface="+mn-cs"/>
                      </a:endParaRPr>
                    </a:p>
                  </a:txBody>
                  <a:tcPr anchor="ctr"/>
                </a:tc>
                <a:tc hMerge="1">
                  <a:txBody>
                    <a:bodyPr/>
                    <a:lstStyle/>
                    <a:p>
                      <a:endParaRPr lang="en-US" dirty="0"/>
                    </a:p>
                  </a:txBody>
                  <a:tcPr anchor="ctr"/>
                </a:tc>
                <a:tc hMerge="1">
                  <a:txBody>
                    <a:bodyPr/>
                    <a:lstStyle/>
                    <a:p>
                      <a:endParaRPr lang="en-US"/>
                    </a:p>
                  </a:txBody>
                  <a:tcPr/>
                </a:tc>
              </a:tr>
              <a:tr h="269276">
                <a:tc>
                  <a:txBody>
                    <a:bodyPr/>
                    <a:lstStyle/>
                    <a:p>
                      <a:pPr marL="171450" indent="-171450">
                        <a:buFont typeface="Arial" panose="020B0604020202020204" pitchFamily="34" charset="0"/>
                        <a:buChar char="•"/>
                      </a:pPr>
                      <a:r>
                        <a:rPr lang="en-US" sz="1100" i="0" dirty="0"/>
                        <a:t>Hospi</a:t>
                      </a:r>
                      <a:r>
                        <a:rPr lang="en-US" sz="1100" i="0" baseline="0" dirty="0"/>
                        <a:t>ce Care, Organ Transplants (pre auth required)</a:t>
                      </a:r>
                    </a:p>
                  </a:txBody>
                  <a:tcPr anchor="ctr"/>
                </a:tc>
                <a:tc>
                  <a:txBody>
                    <a:bodyPr/>
                    <a:lstStyle/>
                    <a:p>
                      <a:pPr algn="l"/>
                      <a:r>
                        <a:rPr lang="en-US" sz="1400" dirty="0"/>
                        <a:t>Paid</a:t>
                      </a:r>
                      <a:r>
                        <a:rPr lang="en-US" sz="1400" baseline="0" dirty="0"/>
                        <a:t> in Full</a:t>
                      </a:r>
                      <a:endParaRPr lang="en-US" sz="1400" dirty="0"/>
                    </a:p>
                  </a:txBody>
                  <a:tcPr anchor="ctr"/>
                </a:tc>
                <a:tc>
                  <a:txBody>
                    <a:bodyPr/>
                    <a:lstStyle/>
                    <a:p>
                      <a:pPr marL="0" marR="0" indent="0" algn="l" defTabSz="583056" rtl="0" eaLnBrk="1" fontAlgn="auto" latinLnBrk="0" hangingPunct="1">
                        <a:lnSpc>
                          <a:spcPct val="100000"/>
                        </a:lnSpc>
                        <a:spcBef>
                          <a:spcPts val="0"/>
                        </a:spcBef>
                        <a:spcAft>
                          <a:spcPts val="0"/>
                        </a:spcAft>
                        <a:buClrTx/>
                        <a:buSzTx/>
                        <a:buFontTx/>
                        <a:buNone/>
                        <a:tabLst/>
                        <a:defRPr/>
                      </a:pPr>
                      <a:r>
                        <a:rPr lang="en-US" sz="1400" dirty="0"/>
                        <a:t>40% coins after</a:t>
                      </a:r>
                      <a:r>
                        <a:rPr lang="en-US" sz="1400" baseline="0" dirty="0"/>
                        <a:t> ded</a:t>
                      </a:r>
                      <a:endParaRPr lang="en-US" sz="1400" dirty="0"/>
                    </a:p>
                  </a:txBody>
                  <a:tcPr anchor="ctr"/>
                </a:tc>
              </a:tr>
              <a:tr h="269276">
                <a:tc>
                  <a:txBody>
                    <a:bodyPr/>
                    <a:lstStyle/>
                    <a:p>
                      <a:pPr marL="171450" indent="-171450">
                        <a:buFont typeface="Arial" panose="020B0604020202020204" pitchFamily="34" charset="0"/>
                        <a:buChar char="•"/>
                      </a:pPr>
                      <a:r>
                        <a:rPr lang="en-US" sz="1100" i="0" dirty="0"/>
                        <a:t>Dental services</a:t>
                      </a:r>
                      <a:r>
                        <a:rPr lang="en-US" sz="1100" i="0" baseline="0" dirty="0"/>
                        <a:t> related to accidental injury</a:t>
                      </a:r>
                      <a:endParaRPr lang="en-US" sz="1100" i="0" dirty="0"/>
                    </a:p>
                  </a:txBody>
                  <a:tcPr anchor="ctr">
                    <a:solidFill>
                      <a:schemeClr val="bg1">
                        <a:lumMod val="75000"/>
                      </a:schemeClr>
                    </a:solidFill>
                  </a:tcPr>
                </a:tc>
                <a:tc>
                  <a:txBody>
                    <a:bodyPr/>
                    <a:lstStyle/>
                    <a:p>
                      <a:pPr algn="l"/>
                      <a:r>
                        <a:rPr lang="en-US" sz="1400" dirty="0"/>
                        <a:t>10% coins</a:t>
                      </a:r>
                    </a:p>
                  </a:txBody>
                  <a:tcPr anchor="ctr">
                    <a:solidFill>
                      <a:schemeClr val="bg1">
                        <a:lumMod val="75000"/>
                      </a:schemeClr>
                    </a:solidFill>
                  </a:tcPr>
                </a:tc>
                <a:tc>
                  <a:txBody>
                    <a:bodyPr/>
                    <a:lstStyle/>
                    <a:p>
                      <a:pPr marL="0" marR="0" indent="0" algn="l" defTabSz="583056" rtl="0" eaLnBrk="1" fontAlgn="auto" latinLnBrk="0" hangingPunct="1">
                        <a:lnSpc>
                          <a:spcPct val="100000"/>
                        </a:lnSpc>
                        <a:spcBef>
                          <a:spcPts val="0"/>
                        </a:spcBef>
                        <a:spcAft>
                          <a:spcPts val="0"/>
                        </a:spcAft>
                        <a:buClrTx/>
                        <a:buSzTx/>
                        <a:buFontTx/>
                        <a:buNone/>
                        <a:tabLst/>
                        <a:defRPr/>
                      </a:pPr>
                      <a:r>
                        <a:rPr lang="en-US" sz="1400" dirty="0"/>
                        <a:t>40% coins</a:t>
                      </a:r>
                      <a:r>
                        <a:rPr lang="en-US" sz="1400" baseline="0" dirty="0"/>
                        <a:t> after ded</a:t>
                      </a:r>
                      <a:endParaRPr lang="en-US" sz="1400" dirty="0"/>
                    </a:p>
                  </a:txBody>
                  <a:tcPr anchor="ctr">
                    <a:solidFill>
                      <a:schemeClr val="bg1">
                        <a:lumMod val="75000"/>
                      </a:schemeClr>
                    </a:solidFill>
                  </a:tcPr>
                </a:tc>
              </a:tr>
              <a:tr h="388954">
                <a:tc>
                  <a:txBody>
                    <a:bodyPr/>
                    <a:lstStyle/>
                    <a:p>
                      <a:pPr marL="171450" indent="-171450">
                        <a:buFont typeface="Arial" panose="020B0604020202020204" pitchFamily="34" charset="0"/>
                        <a:buChar char="•"/>
                      </a:pPr>
                      <a:r>
                        <a:rPr lang="en-US" sz="1100" i="0" dirty="0">
                          <a:solidFill>
                            <a:schemeClr val="tx1"/>
                          </a:solidFill>
                        </a:rPr>
                        <a:t>Diabetic</a:t>
                      </a:r>
                      <a:r>
                        <a:rPr lang="en-US" sz="1100" i="0" baseline="0" dirty="0">
                          <a:solidFill>
                            <a:schemeClr val="tx1"/>
                          </a:solidFill>
                        </a:rPr>
                        <a:t> equipment/education (supplies such as test strips, glucometers and insulin are covered under Rx plan); DME; orthotics, braces, and prosthetics (pre </a:t>
                      </a:r>
                      <a:r>
                        <a:rPr lang="en-US" sz="1100" i="0" baseline="0" dirty="0" err="1">
                          <a:solidFill>
                            <a:schemeClr val="tx1"/>
                          </a:solidFill>
                        </a:rPr>
                        <a:t>auth</a:t>
                      </a:r>
                      <a:r>
                        <a:rPr lang="en-US" sz="1100" i="0" baseline="0" dirty="0">
                          <a:solidFill>
                            <a:schemeClr val="tx1"/>
                          </a:solidFill>
                        </a:rPr>
                        <a:t> may be required and limitations may apply)</a:t>
                      </a:r>
                      <a:endParaRPr lang="en-US" sz="1100" i="0" dirty="0">
                        <a:solidFill>
                          <a:schemeClr val="tx1"/>
                        </a:solidFill>
                      </a:endParaRPr>
                    </a:p>
                  </a:txBody>
                  <a:tcPr anchor="ctr">
                    <a:solidFill>
                      <a:schemeClr val="bg1">
                        <a:lumMod val="95000"/>
                      </a:schemeClr>
                    </a:solidFill>
                  </a:tcPr>
                </a:tc>
                <a:tc>
                  <a:txBody>
                    <a:bodyPr/>
                    <a:lstStyle/>
                    <a:p>
                      <a:pPr algn="l"/>
                      <a:r>
                        <a:rPr lang="en-US" sz="1400" dirty="0">
                          <a:solidFill>
                            <a:schemeClr val="tx1"/>
                          </a:solidFill>
                        </a:rPr>
                        <a:t>Paid in Full</a:t>
                      </a:r>
                    </a:p>
                  </a:txBody>
                  <a:tcPr anchor="ctr">
                    <a:solidFill>
                      <a:schemeClr val="bg1">
                        <a:lumMod val="95000"/>
                      </a:schemeClr>
                    </a:solidFill>
                  </a:tcPr>
                </a:tc>
                <a:tc>
                  <a:txBody>
                    <a:bodyPr/>
                    <a:lstStyle/>
                    <a:p>
                      <a:pPr marL="0" marR="0" indent="0" algn="l" defTabSz="583056" rtl="0" eaLnBrk="1" fontAlgn="auto" latinLnBrk="0" hangingPunct="1">
                        <a:lnSpc>
                          <a:spcPct val="100000"/>
                        </a:lnSpc>
                        <a:spcBef>
                          <a:spcPts val="0"/>
                        </a:spcBef>
                        <a:spcAft>
                          <a:spcPts val="0"/>
                        </a:spcAft>
                        <a:buClrTx/>
                        <a:buSzTx/>
                        <a:buFontTx/>
                        <a:buNone/>
                        <a:tabLst/>
                        <a:defRPr/>
                      </a:pPr>
                      <a:r>
                        <a:rPr lang="en-US" sz="1400" dirty="0">
                          <a:solidFill>
                            <a:schemeClr val="tx1"/>
                          </a:solidFill>
                        </a:rPr>
                        <a:t>40%</a:t>
                      </a:r>
                      <a:r>
                        <a:rPr lang="en-US" sz="1400" baseline="0" dirty="0">
                          <a:solidFill>
                            <a:schemeClr val="tx1"/>
                          </a:solidFill>
                        </a:rPr>
                        <a:t> coins after ded</a:t>
                      </a:r>
                      <a:endParaRPr lang="en-US" sz="1400" dirty="0">
                        <a:solidFill>
                          <a:schemeClr val="tx1"/>
                        </a:solidFill>
                      </a:endParaRPr>
                    </a:p>
                  </a:txBody>
                  <a:tcPr anchor="ctr">
                    <a:solidFill>
                      <a:schemeClr val="bg1">
                        <a:lumMod val="95000"/>
                      </a:schemeClr>
                    </a:solidFill>
                  </a:tcPr>
                </a:tc>
              </a:tr>
              <a:tr h="388954">
                <a:tc>
                  <a:txBody>
                    <a:bodyPr/>
                    <a:lstStyle/>
                    <a:p>
                      <a:pPr marL="171450" indent="-171450">
                        <a:buFont typeface="Arial" panose="020B0604020202020204" pitchFamily="34" charset="0"/>
                        <a:buChar char="•"/>
                      </a:pPr>
                      <a:r>
                        <a:rPr lang="en-US" sz="1100" i="0" dirty="0"/>
                        <a:t>Nutritional Counseling (12 visit per year max; subject to medical necessity)</a:t>
                      </a:r>
                    </a:p>
                  </a:txBody>
                  <a:tcPr anchor="ctr">
                    <a:solidFill>
                      <a:schemeClr val="bg1">
                        <a:lumMod val="75000"/>
                      </a:schemeClr>
                    </a:solidFill>
                  </a:tcPr>
                </a:tc>
                <a:tc>
                  <a:txBody>
                    <a:bodyPr/>
                    <a:lstStyle/>
                    <a:p>
                      <a:pPr algn="l"/>
                      <a:r>
                        <a:rPr lang="en-US" sz="1400" dirty="0"/>
                        <a:t>Paid in</a:t>
                      </a:r>
                      <a:r>
                        <a:rPr lang="en-US" sz="1400" baseline="0" dirty="0"/>
                        <a:t> Full</a:t>
                      </a:r>
                      <a:endParaRPr lang="en-US" sz="1400" dirty="0"/>
                    </a:p>
                  </a:txBody>
                  <a:tcPr anchor="ctr">
                    <a:solidFill>
                      <a:schemeClr val="bg1">
                        <a:lumMod val="75000"/>
                      </a:schemeClr>
                    </a:solidFill>
                  </a:tcPr>
                </a:tc>
                <a:tc>
                  <a:txBody>
                    <a:bodyPr/>
                    <a:lstStyle/>
                    <a:p>
                      <a:pPr marL="0" marR="0" indent="0" algn="l" defTabSz="583056" rtl="0" eaLnBrk="1" fontAlgn="auto" latinLnBrk="0" hangingPunct="1">
                        <a:lnSpc>
                          <a:spcPct val="100000"/>
                        </a:lnSpc>
                        <a:spcBef>
                          <a:spcPts val="0"/>
                        </a:spcBef>
                        <a:spcAft>
                          <a:spcPts val="0"/>
                        </a:spcAft>
                        <a:buClrTx/>
                        <a:buSzTx/>
                        <a:buFontTx/>
                        <a:buNone/>
                        <a:tabLst/>
                        <a:defRPr/>
                      </a:pPr>
                      <a:r>
                        <a:rPr lang="en-US" sz="1400" dirty="0"/>
                        <a:t>40% coins</a:t>
                      </a:r>
                      <a:r>
                        <a:rPr lang="en-US" sz="1400" baseline="0" dirty="0"/>
                        <a:t> after ded</a:t>
                      </a:r>
                      <a:endParaRPr lang="en-US" sz="1400" dirty="0"/>
                    </a:p>
                  </a:txBody>
                  <a:tcPr anchor="ctr">
                    <a:solidFill>
                      <a:schemeClr val="bg1">
                        <a:lumMod val="75000"/>
                      </a:schemeClr>
                    </a:solidFill>
                  </a:tcPr>
                </a:tc>
              </a:tr>
            </a:tbl>
          </a:graphicData>
        </a:graphic>
      </p:graphicFrame>
      <p:sp>
        <p:nvSpPr>
          <p:cNvPr id="6" name="Rectangle 5"/>
          <p:cNvSpPr/>
          <p:nvPr/>
        </p:nvSpPr>
        <p:spPr>
          <a:xfrm>
            <a:off x="2095500" y="3955713"/>
            <a:ext cx="4953000" cy="83099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242D69"/>
                </a:solidFill>
                <a:effectLst/>
                <a:uLnTx/>
                <a:uFillTx/>
              </a:rPr>
              <a:t>**Note this grid is for training purposes only, do NOT distribute to members.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242D69"/>
                </a:solidFill>
                <a:effectLst/>
                <a:uLnTx/>
                <a:uFillTx/>
              </a:rPr>
              <a:t>If members wish to receive a copy of this, advise them to contact their corporate benefits department.</a:t>
            </a:r>
            <a:endParaRPr kumimoji="0" lang="en-US" sz="1200" b="0" i="0" u="none" strike="noStrike" kern="0" cap="none" spc="0" normalizeH="0" baseline="0" noProof="0" dirty="0">
              <a:ln>
                <a:noFill/>
              </a:ln>
              <a:solidFill>
                <a:srgbClr val="242D69"/>
              </a:solidFill>
              <a:effectLst/>
              <a:uLnTx/>
              <a:uFillTx/>
            </a:endParaRPr>
          </a:p>
        </p:txBody>
      </p:sp>
    </p:spTree>
    <p:extLst>
      <p:ext uri="{BB962C8B-B14F-4D97-AF65-F5344CB8AC3E}">
        <p14:creationId xmlns:p14="http://schemas.microsoft.com/office/powerpoint/2010/main" val="1681803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57175" lvl="0" indent="-257175" defTabSz="342900"/>
            <a:r>
              <a:rPr lang="en-US" sz="2100" dirty="0" smtClean="0">
                <a:solidFill>
                  <a:srgbClr val="002060"/>
                </a:solidFill>
              </a:rPr>
              <a:t>CVS </a:t>
            </a:r>
            <a:r>
              <a:rPr lang="en-US" sz="2100" dirty="0">
                <a:solidFill>
                  <a:srgbClr val="002060"/>
                </a:solidFill>
              </a:rPr>
              <a:t>Caremark is </a:t>
            </a:r>
            <a:r>
              <a:rPr lang="en-US" sz="2100" dirty="0" smtClean="0">
                <a:solidFill>
                  <a:srgbClr val="002060"/>
                </a:solidFill>
              </a:rPr>
              <a:t>MedStar</a:t>
            </a:r>
            <a:r>
              <a:rPr lang="en-US" sz="2100" dirty="0">
                <a:solidFill>
                  <a:srgbClr val="002060"/>
                </a:solidFill>
              </a:rPr>
              <a:t> </a:t>
            </a:r>
            <a:r>
              <a:rPr lang="en-US" sz="2100" dirty="0" smtClean="0">
                <a:solidFill>
                  <a:srgbClr val="002060"/>
                </a:solidFill>
              </a:rPr>
              <a:t>Select’s Pharmacy Benefit Manager</a:t>
            </a:r>
            <a:endParaRPr lang="en-US" sz="2100" dirty="0">
              <a:solidFill>
                <a:srgbClr val="002060"/>
              </a:solidFill>
            </a:endParaRPr>
          </a:p>
          <a:p>
            <a:pPr marL="257175" lvl="0" indent="-257175" defTabSz="342900"/>
            <a:r>
              <a:rPr lang="en-US" sz="2100" dirty="0" smtClean="0">
                <a:solidFill>
                  <a:srgbClr val="002060"/>
                </a:solidFill>
              </a:rPr>
              <a:t>If </a:t>
            </a:r>
            <a:r>
              <a:rPr lang="en-US" sz="2100" dirty="0">
                <a:solidFill>
                  <a:srgbClr val="002060"/>
                </a:solidFill>
              </a:rPr>
              <a:t>a member does not have a MedStar </a:t>
            </a:r>
            <a:r>
              <a:rPr lang="en-US" sz="2100" dirty="0" smtClean="0">
                <a:solidFill>
                  <a:srgbClr val="002060"/>
                </a:solidFill>
              </a:rPr>
              <a:t>Select pharmacy </a:t>
            </a:r>
            <a:r>
              <a:rPr lang="en-US" sz="2100" dirty="0">
                <a:solidFill>
                  <a:srgbClr val="002060"/>
                </a:solidFill>
              </a:rPr>
              <a:t>located at their work location, they are encouraged to call 443.777.6201 to learn how they can take advantage of the discount</a:t>
            </a:r>
          </a:p>
          <a:p>
            <a:pPr marL="257175" lvl="0" indent="-257175" defTabSz="342900"/>
            <a:r>
              <a:rPr lang="en-US" sz="2100" dirty="0">
                <a:solidFill>
                  <a:srgbClr val="002060"/>
                </a:solidFill>
              </a:rPr>
              <a:t>Any questions regarding coverage must be directed to CVS Caremark at 888.771.7282 or visit </a:t>
            </a:r>
            <a:r>
              <a:rPr lang="en-US" sz="2100" dirty="0" smtClean="0">
                <a:solidFill>
                  <a:srgbClr val="002664"/>
                </a:solidFill>
                <a:hlinkClick r:id="rId2"/>
              </a:rPr>
              <a:t>www.Caremark.com</a:t>
            </a:r>
            <a:endParaRPr lang="en-US" sz="2100" dirty="0" smtClean="0">
              <a:solidFill>
                <a:srgbClr val="002664"/>
              </a:solidFill>
            </a:endParaRPr>
          </a:p>
          <a:p>
            <a:pPr marL="257175" lvl="0" indent="-257175" defTabSz="342900"/>
            <a:r>
              <a:rPr lang="en-US" sz="2100" dirty="0" smtClean="0">
                <a:solidFill>
                  <a:srgbClr val="002664"/>
                </a:solidFill>
              </a:rPr>
              <a:t>Please contact MedStar Select’s Pharmacy UM Team for assistance with drugs covered under the medical benefit.</a:t>
            </a:r>
          </a:p>
          <a:p>
            <a:pPr marL="657225" lvl="1" indent="-257175" defTabSz="342900"/>
            <a:r>
              <a:rPr lang="en-US" sz="2100" dirty="0" smtClean="0">
                <a:solidFill>
                  <a:srgbClr val="1F497D"/>
                </a:solidFill>
              </a:rPr>
              <a:t>855.266.0712</a:t>
            </a:r>
            <a:endParaRPr lang="en-US" sz="2100" dirty="0" smtClean="0">
              <a:solidFill>
                <a:srgbClr val="002664"/>
              </a:solidFill>
            </a:endParaRPr>
          </a:p>
          <a:p>
            <a:pPr marL="257175" lvl="0" indent="-257175" defTabSz="342900"/>
            <a:r>
              <a:rPr lang="en-US" sz="2100" dirty="0" smtClean="0">
                <a:solidFill>
                  <a:srgbClr val="002664"/>
                </a:solidFill>
              </a:rPr>
              <a:t>For a comprehensive list of drugs covered under the medical benefit, including prior authorization requirements, please refer to the Provider Manual. </a:t>
            </a:r>
            <a:endParaRPr lang="en-US" sz="2100" dirty="0">
              <a:solidFill>
                <a:srgbClr val="002664"/>
              </a:solidFill>
            </a:endParaRPr>
          </a:p>
          <a:p>
            <a:endParaRPr lang="en-US" dirty="0" smtClean="0"/>
          </a:p>
          <a:p>
            <a:endParaRPr lang="en-US" dirty="0"/>
          </a:p>
        </p:txBody>
      </p:sp>
      <p:sp>
        <p:nvSpPr>
          <p:cNvPr id="4" name="Title 3"/>
          <p:cNvSpPr>
            <a:spLocks noGrp="1"/>
          </p:cNvSpPr>
          <p:nvPr>
            <p:ph type="title"/>
          </p:nvPr>
        </p:nvSpPr>
        <p:spPr/>
        <p:txBody>
          <a:bodyPr>
            <a:normAutofit fontScale="90000"/>
          </a:bodyPr>
          <a:lstStyle/>
          <a:p>
            <a:r>
              <a:rPr lang="en-US" sz="2400" dirty="0">
                <a:solidFill>
                  <a:srgbClr val="242D69"/>
                </a:solidFill>
              </a:rPr>
              <a:t>MedStar </a:t>
            </a:r>
            <a:r>
              <a:rPr lang="en-US" sz="2400" dirty="0" smtClean="0">
                <a:solidFill>
                  <a:srgbClr val="242D69"/>
                </a:solidFill>
              </a:rPr>
              <a:t>Select Pharmacy </a:t>
            </a:r>
            <a:r>
              <a:rPr lang="en-US" sz="2400" dirty="0">
                <a:solidFill>
                  <a:srgbClr val="242D69"/>
                </a:solidFill>
              </a:rPr>
              <a:t>Benefit Manager</a:t>
            </a:r>
            <a:br>
              <a:rPr lang="en-US" sz="2400" dirty="0">
                <a:solidFill>
                  <a:srgbClr val="242D69"/>
                </a:solidFill>
              </a:rPr>
            </a:br>
            <a:r>
              <a:rPr lang="en-US" sz="2400" dirty="0">
                <a:solidFill>
                  <a:srgbClr val="242D69"/>
                </a:solidFill>
              </a:rPr>
              <a:t>– CVS Caremark</a:t>
            </a:r>
            <a:endParaRPr lang="en-US" dirty="0"/>
          </a:p>
        </p:txBody>
      </p:sp>
      <p:pic>
        <p:nvPicPr>
          <p:cNvPr id="5" name="Picture 4"/>
          <p:cNvPicPr>
            <a:picLocks noChangeAspect="1"/>
          </p:cNvPicPr>
          <p:nvPr/>
        </p:nvPicPr>
        <p:blipFill>
          <a:blip r:embed="rId3"/>
          <a:stretch>
            <a:fillRect/>
          </a:stretch>
        </p:blipFill>
        <p:spPr>
          <a:xfrm>
            <a:off x="6471912" y="189703"/>
            <a:ext cx="2334970" cy="737680"/>
          </a:xfrm>
          <a:prstGeom prst="rect">
            <a:avLst/>
          </a:prstGeom>
        </p:spPr>
      </p:pic>
    </p:spTree>
    <p:extLst>
      <p:ext uri="{BB962C8B-B14F-4D97-AF65-F5344CB8AC3E}">
        <p14:creationId xmlns:p14="http://schemas.microsoft.com/office/powerpoint/2010/main" val="24024896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0" indent="0" defTabSz="914400" fontAlgn="base">
              <a:spcBef>
                <a:spcPct val="0"/>
              </a:spcBef>
              <a:spcAft>
                <a:spcPct val="0"/>
              </a:spcAft>
              <a:buNone/>
            </a:pPr>
            <a:r>
              <a:rPr lang="en-US" dirty="0">
                <a:solidFill>
                  <a:srgbClr val="002060"/>
                </a:solidFill>
                <a:latin typeface="Arial" charset="0"/>
                <a:cs typeface="Arial" charset="0"/>
              </a:rPr>
              <a:t>Magellan is the behavioral health vendor </a:t>
            </a:r>
            <a:r>
              <a:rPr lang="en-US" dirty="0" smtClean="0">
                <a:solidFill>
                  <a:srgbClr val="002060"/>
                </a:solidFill>
                <a:latin typeface="Arial" charset="0"/>
                <a:cs typeface="Arial" charset="0"/>
              </a:rPr>
              <a:t>for </a:t>
            </a:r>
            <a:r>
              <a:rPr lang="en-US" dirty="0">
                <a:solidFill>
                  <a:srgbClr val="002060"/>
                </a:solidFill>
                <a:latin typeface="Arial" charset="0"/>
                <a:cs typeface="Arial" charset="0"/>
              </a:rPr>
              <a:t>MedStar </a:t>
            </a:r>
            <a:r>
              <a:rPr lang="en-US" dirty="0" smtClean="0">
                <a:solidFill>
                  <a:srgbClr val="002060"/>
                </a:solidFill>
                <a:latin typeface="Arial" charset="0"/>
                <a:cs typeface="Arial" charset="0"/>
              </a:rPr>
              <a:t>Select.</a:t>
            </a:r>
          </a:p>
          <a:p>
            <a:pPr marL="0" lvl="0" indent="0" defTabSz="914400" fontAlgn="base">
              <a:spcBef>
                <a:spcPct val="0"/>
              </a:spcBef>
              <a:spcAft>
                <a:spcPct val="0"/>
              </a:spcAft>
              <a:buNone/>
            </a:pPr>
            <a:endParaRPr lang="en-US" dirty="0" smtClean="0">
              <a:solidFill>
                <a:srgbClr val="002060"/>
              </a:solidFill>
              <a:latin typeface="Arial" charset="0"/>
              <a:cs typeface="Arial" charset="0"/>
            </a:endParaRPr>
          </a:p>
          <a:p>
            <a:pPr marL="0" lvl="0" indent="0" defTabSz="914400" fontAlgn="base">
              <a:spcBef>
                <a:spcPct val="0"/>
              </a:spcBef>
              <a:spcAft>
                <a:spcPct val="0"/>
              </a:spcAft>
              <a:buNone/>
            </a:pPr>
            <a:r>
              <a:rPr lang="en-US" dirty="0" smtClean="0">
                <a:solidFill>
                  <a:srgbClr val="002060"/>
                </a:solidFill>
                <a:latin typeface="Arial" charset="0"/>
                <a:cs typeface="Arial" charset="0"/>
              </a:rPr>
              <a:t>To </a:t>
            </a:r>
            <a:r>
              <a:rPr lang="en-US" dirty="0">
                <a:solidFill>
                  <a:srgbClr val="002060"/>
                </a:solidFill>
                <a:latin typeface="Arial" charset="0"/>
                <a:cs typeface="Arial" charset="0"/>
              </a:rPr>
              <a:t>access the MedStar Select provider network, go to the portal </a:t>
            </a:r>
            <a:r>
              <a:rPr lang="en-US" dirty="0">
                <a:solidFill>
                  <a:prstClr val="black"/>
                </a:solidFill>
                <a:latin typeface="Arial" charset="0"/>
                <a:cs typeface="Arial" charset="0"/>
              </a:rPr>
              <a:t>(</a:t>
            </a:r>
            <a:r>
              <a:rPr lang="en-US" dirty="0">
                <a:solidFill>
                  <a:prstClr val="black"/>
                </a:solidFill>
                <a:latin typeface="Arial" charset="0"/>
                <a:cs typeface="Arial" charset="0"/>
                <a:hlinkClick r:id="rId2"/>
              </a:rPr>
              <a:t>www.MedStarMyHealth.org</a:t>
            </a:r>
            <a:r>
              <a:rPr lang="en-US" dirty="0">
                <a:solidFill>
                  <a:prstClr val="black"/>
                </a:solidFill>
                <a:latin typeface="Arial" charset="0"/>
                <a:cs typeface="Arial" charset="0"/>
              </a:rPr>
              <a:t>) </a:t>
            </a:r>
            <a:r>
              <a:rPr lang="en-US" dirty="0">
                <a:solidFill>
                  <a:srgbClr val="002060"/>
                </a:solidFill>
                <a:latin typeface="Arial" charset="0"/>
                <a:cs typeface="Arial" charset="0"/>
              </a:rPr>
              <a:t>and click on “Find a behavioral health vendor” on the provider directory </a:t>
            </a:r>
            <a:r>
              <a:rPr lang="en-US" dirty="0" smtClean="0">
                <a:solidFill>
                  <a:srgbClr val="002060"/>
                </a:solidFill>
                <a:latin typeface="Arial" charset="0"/>
                <a:cs typeface="Arial" charset="0"/>
              </a:rPr>
              <a:t>page</a:t>
            </a:r>
          </a:p>
          <a:p>
            <a:pPr marL="0" lvl="0" indent="0" defTabSz="914400" fontAlgn="base">
              <a:spcBef>
                <a:spcPct val="0"/>
              </a:spcBef>
              <a:spcAft>
                <a:spcPct val="0"/>
              </a:spcAft>
              <a:buNone/>
            </a:pPr>
            <a:endParaRPr lang="en-US" dirty="0">
              <a:solidFill>
                <a:srgbClr val="002060"/>
              </a:solidFill>
              <a:latin typeface="Arial" charset="0"/>
              <a:cs typeface="Arial" charset="0"/>
            </a:endParaRPr>
          </a:p>
          <a:p>
            <a:pPr marL="633413" lvl="1" indent="-342900" defTabSz="914400" fontAlgn="base">
              <a:spcBef>
                <a:spcPct val="0"/>
              </a:spcBef>
              <a:spcAft>
                <a:spcPct val="0"/>
              </a:spcAft>
            </a:pPr>
            <a:r>
              <a:rPr lang="en-US" sz="1900" dirty="0">
                <a:solidFill>
                  <a:srgbClr val="002060"/>
                </a:solidFill>
                <a:latin typeface="Arial" charset="0"/>
                <a:cs typeface="Arial" charset="0"/>
              </a:rPr>
              <a:t>Click on “Behavioral Health Network for MedStar Select Plan”</a:t>
            </a:r>
          </a:p>
          <a:p>
            <a:pPr marL="633413" lvl="1" indent="-342900" defTabSz="914400" fontAlgn="base">
              <a:spcBef>
                <a:spcPct val="0"/>
              </a:spcBef>
              <a:spcAft>
                <a:spcPct val="0"/>
              </a:spcAft>
            </a:pPr>
            <a:r>
              <a:rPr lang="en-US" sz="1900" dirty="0">
                <a:solidFill>
                  <a:srgbClr val="002060"/>
                </a:solidFill>
                <a:latin typeface="Arial" charset="0"/>
                <a:cs typeface="Arial" charset="0"/>
              </a:rPr>
              <a:t>This will open a new page onto the Magellan site</a:t>
            </a:r>
          </a:p>
          <a:p>
            <a:pPr marL="633413" lvl="1" indent="-342900" defTabSz="914400" fontAlgn="base">
              <a:spcBef>
                <a:spcPct val="0"/>
              </a:spcBef>
              <a:spcAft>
                <a:spcPct val="0"/>
              </a:spcAft>
            </a:pPr>
            <a:r>
              <a:rPr lang="en-US" sz="1900" dirty="0">
                <a:solidFill>
                  <a:srgbClr val="002060"/>
                </a:solidFill>
                <a:latin typeface="Arial" charset="0"/>
                <a:cs typeface="Arial" charset="0"/>
              </a:rPr>
              <a:t>Click “Register or Enter as a Guest”</a:t>
            </a:r>
          </a:p>
          <a:p>
            <a:pPr marL="633413" lvl="1" indent="-342900" defTabSz="914400" fontAlgn="base">
              <a:spcBef>
                <a:spcPct val="0"/>
              </a:spcBef>
              <a:spcAft>
                <a:spcPct val="0"/>
              </a:spcAft>
            </a:pPr>
            <a:r>
              <a:rPr lang="en-US" sz="1900" dirty="0" smtClean="0">
                <a:solidFill>
                  <a:srgbClr val="002060"/>
                </a:solidFill>
                <a:latin typeface="Arial" charset="0"/>
                <a:cs typeface="Arial" charset="0"/>
              </a:rPr>
              <a:t> It </a:t>
            </a:r>
            <a:r>
              <a:rPr lang="en-US" sz="1900" dirty="0">
                <a:solidFill>
                  <a:srgbClr val="002060"/>
                </a:solidFill>
                <a:latin typeface="Arial" charset="0"/>
                <a:cs typeface="Arial" charset="0"/>
              </a:rPr>
              <a:t>will ask you enter a phone number: </a:t>
            </a:r>
          </a:p>
          <a:p>
            <a:pPr marL="811212" lvl="2" indent="-342900" defTabSz="914400" fontAlgn="base">
              <a:spcBef>
                <a:spcPct val="0"/>
              </a:spcBef>
              <a:spcAft>
                <a:spcPct val="0"/>
              </a:spcAft>
            </a:pPr>
            <a:r>
              <a:rPr lang="en-US" sz="1900" dirty="0" smtClean="0">
                <a:solidFill>
                  <a:srgbClr val="002060"/>
                </a:solidFill>
                <a:latin typeface="Arial" charset="0"/>
                <a:cs typeface="Arial" charset="0"/>
              </a:rPr>
              <a:t> MedStar </a:t>
            </a:r>
            <a:r>
              <a:rPr lang="en-US" sz="1900" dirty="0">
                <a:solidFill>
                  <a:srgbClr val="002060"/>
                </a:solidFill>
                <a:latin typeface="Arial" charset="0"/>
                <a:cs typeface="Arial" charset="0"/>
              </a:rPr>
              <a:t>Select number is </a:t>
            </a:r>
            <a:r>
              <a:rPr lang="en-US" sz="1900" b="1" dirty="0">
                <a:solidFill>
                  <a:srgbClr val="002060"/>
                </a:solidFill>
                <a:latin typeface="Arial" charset="0"/>
                <a:cs typeface="Arial" charset="0"/>
              </a:rPr>
              <a:t>800.327.7855</a:t>
            </a:r>
          </a:p>
          <a:p>
            <a:pPr marL="811212" lvl="2" indent="-342900" defTabSz="914400" fontAlgn="base">
              <a:spcBef>
                <a:spcPct val="0"/>
              </a:spcBef>
              <a:spcAft>
                <a:spcPct val="0"/>
              </a:spcAft>
            </a:pPr>
            <a:r>
              <a:rPr lang="en-US" sz="1900" dirty="0" smtClean="0">
                <a:solidFill>
                  <a:srgbClr val="002060"/>
                </a:solidFill>
                <a:latin typeface="Arial" charset="0"/>
                <a:cs typeface="Arial" charset="0"/>
              </a:rPr>
              <a:t> Click </a:t>
            </a:r>
            <a:r>
              <a:rPr lang="en-US" sz="1900" dirty="0">
                <a:solidFill>
                  <a:srgbClr val="002060"/>
                </a:solidFill>
                <a:latin typeface="Arial" charset="0"/>
                <a:cs typeface="Arial" charset="0"/>
              </a:rPr>
              <a:t>“continue”</a:t>
            </a:r>
          </a:p>
          <a:p>
            <a:pPr marL="811212" lvl="2" indent="-342900" defTabSz="914400" fontAlgn="base">
              <a:spcBef>
                <a:spcPct val="0"/>
              </a:spcBef>
              <a:spcAft>
                <a:spcPct val="0"/>
              </a:spcAft>
            </a:pPr>
            <a:r>
              <a:rPr lang="en-US" sz="1900" dirty="0" smtClean="0">
                <a:solidFill>
                  <a:srgbClr val="002060"/>
                </a:solidFill>
                <a:latin typeface="Arial" charset="0"/>
                <a:cs typeface="Arial" charset="0"/>
              </a:rPr>
              <a:t> Scroll </a:t>
            </a:r>
            <a:r>
              <a:rPr lang="en-US" sz="1900" dirty="0">
                <a:solidFill>
                  <a:srgbClr val="002060"/>
                </a:solidFill>
                <a:latin typeface="Arial" charset="0"/>
                <a:cs typeface="Arial" charset="0"/>
              </a:rPr>
              <a:t>to bottom of page and click “Enter as a Guest”</a:t>
            </a:r>
          </a:p>
          <a:p>
            <a:pPr marL="6350" indent="0">
              <a:buNone/>
            </a:pPr>
            <a:endParaRPr lang="en-US" dirty="0" smtClean="0">
              <a:solidFill>
                <a:srgbClr val="002060"/>
              </a:solidFill>
            </a:endParaRPr>
          </a:p>
          <a:p>
            <a:pPr marL="6350" indent="0">
              <a:buNone/>
            </a:pPr>
            <a:endParaRPr lang="en-US" dirty="0" smtClean="0"/>
          </a:p>
          <a:p>
            <a:endParaRPr lang="en-US" dirty="0"/>
          </a:p>
          <a:p>
            <a:endParaRPr lang="en-US" dirty="0"/>
          </a:p>
        </p:txBody>
      </p:sp>
      <p:sp>
        <p:nvSpPr>
          <p:cNvPr id="4" name="Title 3"/>
          <p:cNvSpPr>
            <a:spLocks noGrp="1"/>
          </p:cNvSpPr>
          <p:nvPr>
            <p:ph type="title"/>
          </p:nvPr>
        </p:nvSpPr>
        <p:spPr/>
        <p:txBody>
          <a:bodyPr>
            <a:normAutofit fontScale="90000"/>
          </a:bodyPr>
          <a:lstStyle/>
          <a:p>
            <a:r>
              <a:rPr lang="en-US" sz="2400" dirty="0">
                <a:solidFill>
                  <a:srgbClr val="002664"/>
                </a:solidFill>
              </a:rPr>
              <a:t>MedStar Select Behavioral Health Vendor</a:t>
            </a:r>
            <a:br>
              <a:rPr lang="en-US" sz="2400" dirty="0">
                <a:solidFill>
                  <a:srgbClr val="002664"/>
                </a:solidFill>
              </a:rPr>
            </a:br>
            <a:r>
              <a:rPr lang="en-US" sz="2400" dirty="0">
                <a:solidFill>
                  <a:srgbClr val="002664"/>
                </a:solidFill>
              </a:rPr>
              <a:t> - Magellan</a:t>
            </a:r>
            <a:endParaRPr lang="en-US" dirty="0"/>
          </a:p>
        </p:txBody>
      </p:sp>
      <p:pic>
        <p:nvPicPr>
          <p:cNvPr id="5" name="Picture 4"/>
          <p:cNvPicPr>
            <a:picLocks noChangeAspect="1"/>
          </p:cNvPicPr>
          <p:nvPr/>
        </p:nvPicPr>
        <p:blipFill>
          <a:blip r:embed="rId3"/>
          <a:stretch>
            <a:fillRect/>
          </a:stretch>
        </p:blipFill>
        <p:spPr>
          <a:xfrm>
            <a:off x="6471912" y="189703"/>
            <a:ext cx="2334970" cy="737680"/>
          </a:xfrm>
          <a:prstGeom prst="rect">
            <a:avLst/>
          </a:prstGeom>
        </p:spPr>
      </p:pic>
    </p:spTree>
    <p:extLst>
      <p:ext uri="{BB962C8B-B14F-4D97-AF65-F5344CB8AC3E}">
        <p14:creationId xmlns:p14="http://schemas.microsoft.com/office/powerpoint/2010/main" val="17000732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Wellness</a:t>
            </a:r>
            <a:endParaRPr lang="en-US" dirty="0"/>
          </a:p>
        </p:txBody>
      </p:sp>
      <p:sp>
        <p:nvSpPr>
          <p:cNvPr id="3" name="Subtitle 2"/>
          <p:cNvSpPr>
            <a:spLocks noGrp="1"/>
          </p:cNvSpPr>
          <p:nvPr>
            <p:ph type="subTitle" idx="1"/>
          </p:nvPr>
        </p:nvSpPr>
        <p:spPr>
          <a:xfrm>
            <a:off x="599017" y="7010400"/>
            <a:ext cx="7772399" cy="914400"/>
          </a:xfrm>
        </p:spPr>
        <p:txBody>
          <a:bodyPr/>
          <a:lstStyle/>
          <a:p>
            <a:endParaRPr lang="en-US" dirty="0"/>
          </a:p>
        </p:txBody>
      </p:sp>
    </p:spTree>
    <p:extLst>
      <p:ext uri="{BB962C8B-B14F-4D97-AF65-F5344CB8AC3E}">
        <p14:creationId xmlns:p14="http://schemas.microsoft.com/office/powerpoint/2010/main" val="2285319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0" indent="0" defTabSz="342900">
              <a:buNone/>
            </a:pPr>
            <a:r>
              <a:rPr lang="en-US" sz="2000" dirty="0" smtClean="0">
                <a:solidFill>
                  <a:srgbClr val="002060"/>
                </a:solidFill>
              </a:rPr>
              <a:t>MedStar </a:t>
            </a:r>
            <a:r>
              <a:rPr lang="en-US" sz="2000" i="1" dirty="0" err="1">
                <a:solidFill>
                  <a:srgbClr val="002060"/>
                </a:solidFill>
              </a:rPr>
              <a:t>My</a:t>
            </a:r>
            <a:r>
              <a:rPr lang="en-US" sz="2000" dirty="0" err="1">
                <a:solidFill>
                  <a:srgbClr val="002060"/>
                </a:solidFill>
              </a:rPr>
              <a:t>Health</a:t>
            </a:r>
            <a:r>
              <a:rPr lang="en-US" sz="2000" dirty="0">
                <a:solidFill>
                  <a:srgbClr val="002060"/>
                </a:solidFill>
              </a:rPr>
              <a:t> services include</a:t>
            </a:r>
            <a:r>
              <a:rPr lang="en-US" sz="2000" dirty="0" smtClean="0">
                <a:solidFill>
                  <a:srgbClr val="002060"/>
                </a:solidFill>
              </a:rPr>
              <a:t>:</a:t>
            </a:r>
          </a:p>
          <a:p>
            <a:pPr marL="0" lvl="0" indent="0" defTabSz="342900">
              <a:buNone/>
            </a:pPr>
            <a:endParaRPr lang="en-US" sz="2000" dirty="0">
              <a:solidFill>
                <a:srgbClr val="002060"/>
              </a:solidFill>
            </a:endParaRPr>
          </a:p>
          <a:p>
            <a:pPr marL="257175" lvl="0" indent="-257175" defTabSz="342900"/>
            <a:r>
              <a:rPr lang="en-US" sz="2100" i="1" dirty="0" err="1">
                <a:solidFill>
                  <a:srgbClr val="002060"/>
                </a:solidFill>
              </a:rPr>
              <a:t>My</a:t>
            </a:r>
            <a:r>
              <a:rPr lang="en-US" sz="2100" dirty="0" err="1">
                <a:solidFill>
                  <a:srgbClr val="002060"/>
                </a:solidFill>
              </a:rPr>
              <a:t>Health</a:t>
            </a:r>
            <a:r>
              <a:rPr lang="en-US" sz="2100" dirty="0">
                <a:solidFill>
                  <a:srgbClr val="002060"/>
                </a:solidFill>
              </a:rPr>
              <a:t> </a:t>
            </a:r>
            <a:r>
              <a:rPr lang="en-US" sz="2100" dirty="0" err="1">
                <a:solidFill>
                  <a:srgbClr val="002060"/>
                </a:solidFill>
              </a:rPr>
              <a:t>OnLine</a:t>
            </a:r>
            <a:r>
              <a:rPr lang="en-US" sz="2100" dirty="0">
                <a:solidFill>
                  <a:srgbClr val="002060"/>
                </a:solidFill>
              </a:rPr>
              <a:t> -  </a:t>
            </a:r>
            <a:r>
              <a:rPr lang="en-US" sz="1600" u="sng" dirty="0">
                <a:solidFill>
                  <a:srgbClr val="002664"/>
                </a:solidFill>
                <a:hlinkClick r:id="rId2"/>
              </a:rPr>
              <a:t>www.MedStarMyHealth.org</a:t>
            </a:r>
            <a:r>
              <a:rPr lang="en-US" sz="1600" dirty="0">
                <a:solidFill>
                  <a:srgbClr val="002664"/>
                </a:solidFill>
              </a:rPr>
              <a:t> </a:t>
            </a:r>
            <a:r>
              <a:rPr lang="en-US" sz="1600" dirty="0">
                <a:solidFill>
                  <a:srgbClr val="002060"/>
                </a:solidFill>
              </a:rPr>
              <a:t>is a secure website with comprehensive wellness resources, health trackers, quizzes, programs etc. </a:t>
            </a:r>
          </a:p>
          <a:p>
            <a:pPr marL="257175" lvl="0" indent="-257175" defTabSz="342900"/>
            <a:r>
              <a:rPr lang="en-US" sz="2100" i="1" dirty="0" err="1">
                <a:solidFill>
                  <a:srgbClr val="002060"/>
                </a:solidFill>
              </a:rPr>
              <a:t>My</a:t>
            </a:r>
            <a:r>
              <a:rPr lang="en-US" sz="2100" dirty="0" err="1">
                <a:solidFill>
                  <a:srgbClr val="002060"/>
                </a:solidFill>
              </a:rPr>
              <a:t>Health</a:t>
            </a:r>
            <a:r>
              <a:rPr lang="en-US" sz="2100" dirty="0">
                <a:solidFill>
                  <a:srgbClr val="002060"/>
                </a:solidFill>
              </a:rPr>
              <a:t> Questionnaire (MHQ) – </a:t>
            </a:r>
            <a:r>
              <a:rPr lang="en-US" sz="1600" dirty="0">
                <a:solidFill>
                  <a:srgbClr val="002060"/>
                </a:solidFill>
              </a:rPr>
              <a:t>online Health Assessment that provides a snapshot of overall wellness, complete with personalized results and interactive tools</a:t>
            </a:r>
          </a:p>
          <a:p>
            <a:pPr marL="557213" lvl="1" indent="-214313" defTabSz="342900"/>
            <a:r>
              <a:rPr lang="en-US" sz="1600" dirty="0">
                <a:solidFill>
                  <a:srgbClr val="002060"/>
                </a:solidFill>
              </a:rPr>
              <a:t>If associates enrolled in MedStar </a:t>
            </a:r>
            <a:r>
              <a:rPr lang="en-US" sz="1600" dirty="0" smtClean="0">
                <a:solidFill>
                  <a:srgbClr val="002060"/>
                </a:solidFill>
              </a:rPr>
              <a:t>Select </a:t>
            </a:r>
            <a:r>
              <a:rPr lang="en-US" sz="1600" dirty="0">
                <a:solidFill>
                  <a:srgbClr val="002060"/>
                </a:solidFill>
              </a:rPr>
              <a:t>complete the MHQ between the dates of </a:t>
            </a:r>
            <a:r>
              <a:rPr lang="en-US" sz="1600" b="1" dirty="0" smtClean="0">
                <a:solidFill>
                  <a:srgbClr val="FF0000"/>
                </a:solidFill>
              </a:rPr>
              <a:t>10/30/2018 </a:t>
            </a:r>
            <a:r>
              <a:rPr lang="en-US" sz="1600" b="1" dirty="0">
                <a:solidFill>
                  <a:srgbClr val="FF0000"/>
                </a:solidFill>
              </a:rPr>
              <a:t>- </a:t>
            </a:r>
            <a:r>
              <a:rPr lang="en-US" sz="1600" b="1" dirty="0" smtClean="0">
                <a:solidFill>
                  <a:srgbClr val="FF0000"/>
                </a:solidFill>
              </a:rPr>
              <a:t>11/29/2018</a:t>
            </a:r>
            <a:r>
              <a:rPr lang="en-US" sz="1600" dirty="0" smtClean="0">
                <a:solidFill>
                  <a:srgbClr val="002060"/>
                </a:solidFill>
              </a:rPr>
              <a:t>, </a:t>
            </a:r>
            <a:r>
              <a:rPr lang="en-US" sz="1600" dirty="0">
                <a:solidFill>
                  <a:srgbClr val="002060"/>
                </a:solidFill>
              </a:rPr>
              <a:t>they will receive a $30 credit per month on their health insurance premiums for all of </a:t>
            </a:r>
            <a:r>
              <a:rPr lang="en-US" sz="1600" dirty="0" smtClean="0">
                <a:solidFill>
                  <a:srgbClr val="002060"/>
                </a:solidFill>
              </a:rPr>
              <a:t>2019</a:t>
            </a:r>
            <a:endParaRPr lang="en-US" sz="1600" dirty="0">
              <a:solidFill>
                <a:srgbClr val="002060"/>
              </a:solidFill>
            </a:endParaRPr>
          </a:p>
          <a:p>
            <a:pPr marL="557213" lvl="1" indent="-214313" defTabSz="342900"/>
            <a:r>
              <a:rPr lang="en-US" sz="1600" dirty="0">
                <a:solidFill>
                  <a:srgbClr val="002060"/>
                </a:solidFill>
              </a:rPr>
              <a:t>New hires are encouraged to participate within 60 days of eligibility to receive the credit for the remainder of the calendar year</a:t>
            </a:r>
          </a:p>
          <a:p>
            <a:pPr marL="257175" lvl="0" indent="-257175" defTabSz="342900"/>
            <a:r>
              <a:rPr lang="en-US" sz="2100" dirty="0">
                <a:solidFill>
                  <a:srgbClr val="002060"/>
                </a:solidFill>
              </a:rPr>
              <a:t>Wellness Programs and Campaigns </a:t>
            </a:r>
            <a:r>
              <a:rPr lang="en-US" sz="1600" dirty="0">
                <a:solidFill>
                  <a:srgbClr val="002060"/>
                </a:solidFill>
              </a:rPr>
              <a:t>-  available throughout the year with incentives/prizes for participation TBD by entity</a:t>
            </a:r>
          </a:p>
          <a:p>
            <a:endParaRPr lang="en-US" dirty="0"/>
          </a:p>
          <a:p>
            <a:endParaRPr lang="en-US" dirty="0"/>
          </a:p>
        </p:txBody>
      </p:sp>
      <p:sp>
        <p:nvSpPr>
          <p:cNvPr id="4" name="Title 3"/>
          <p:cNvSpPr>
            <a:spLocks noGrp="1"/>
          </p:cNvSpPr>
          <p:nvPr>
            <p:ph type="title"/>
          </p:nvPr>
        </p:nvSpPr>
        <p:spPr/>
        <p:txBody>
          <a:bodyPr>
            <a:normAutofit fontScale="90000"/>
          </a:bodyPr>
          <a:lstStyle/>
          <a:p>
            <a:r>
              <a:rPr lang="en-US" sz="2400" dirty="0">
                <a:solidFill>
                  <a:srgbClr val="002664"/>
                </a:solidFill>
              </a:rPr>
              <a:t>MedStar Employee Plan</a:t>
            </a:r>
            <a:br>
              <a:rPr lang="en-US" sz="2400" dirty="0">
                <a:solidFill>
                  <a:srgbClr val="002664"/>
                </a:solidFill>
              </a:rPr>
            </a:br>
            <a:r>
              <a:rPr lang="en-US" sz="2400" dirty="0">
                <a:solidFill>
                  <a:srgbClr val="002664"/>
                </a:solidFill>
              </a:rPr>
              <a:t>Wellness Programs</a:t>
            </a:r>
            <a:endParaRPr lang="en-US" dirty="0"/>
          </a:p>
        </p:txBody>
      </p:sp>
      <p:pic>
        <p:nvPicPr>
          <p:cNvPr id="3" name="Picture 2"/>
          <p:cNvPicPr>
            <a:picLocks noChangeAspect="1"/>
          </p:cNvPicPr>
          <p:nvPr/>
        </p:nvPicPr>
        <p:blipFill>
          <a:blip r:embed="rId3"/>
          <a:stretch>
            <a:fillRect/>
          </a:stretch>
        </p:blipFill>
        <p:spPr>
          <a:xfrm>
            <a:off x="5486400" y="291157"/>
            <a:ext cx="3317446" cy="506012"/>
          </a:xfrm>
          <a:prstGeom prst="rect">
            <a:avLst/>
          </a:prstGeom>
        </p:spPr>
      </p:pic>
    </p:spTree>
    <p:extLst>
      <p:ext uri="{BB962C8B-B14F-4D97-AF65-F5344CB8AC3E}">
        <p14:creationId xmlns:p14="http://schemas.microsoft.com/office/powerpoint/2010/main" val="12859554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0" indent="0" defTabSz="342900">
              <a:buNone/>
            </a:pPr>
            <a:r>
              <a:rPr lang="en-US" sz="2100" dirty="0">
                <a:solidFill>
                  <a:srgbClr val="002060"/>
                </a:solidFill>
              </a:rPr>
              <a:t>Tobacco Surcharge:</a:t>
            </a:r>
          </a:p>
          <a:p>
            <a:pPr marL="257175" lvl="0" indent="-257175" defTabSz="342900"/>
            <a:r>
              <a:rPr lang="en-US" sz="1400" dirty="0" smtClean="0">
                <a:solidFill>
                  <a:srgbClr val="002060"/>
                </a:solidFill>
              </a:rPr>
              <a:t>MedStar Select will </a:t>
            </a:r>
            <a:r>
              <a:rPr lang="en-US" sz="1400" dirty="0">
                <a:solidFill>
                  <a:srgbClr val="002060"/>
                </a:solidFill>
              </a:rPr>
              <a:t>require all members to attest to usage/non-usage every year during the annual enrollment process</a:t>
            </a:r>
          </a:p>
          <a:p>
            <a:pPr marL="257175" lvl="0" indent="-257175" defTabSz="342900"/>
            <a:r>
              <a:rPr lang="en-US" sz="1400" dirty="0">
                <a:solidFill>
                  <a:srgbClr val="002060"/>
                </a:solidFill>
              </a:rPr>
              <a:t>During annual enrollment process (online), members will attest to tobacco usage or non-usage</a:t>
            </a:r>
          </a:p>
          <a:p>
            <a:pPr marL="257175" lvl="0" indent="-257175" defTabSz="342900"/>
            <a:r>
              <a:rPr lang="en-US" sz="1400" dirty="0">
                <a:solidFill>
                  <a:srgbClr val="002060"/>
                </a:solidFill>
              </a:rPr>
              <a:t>Tobacco users will be assessed a $50 per month surcharge </a:t>
            </a:r>
            <a:r>
              <a:rPr lang="en-US" sz="1400" dirty="0" smtClean="0">
                <a:solidFill>
                  <a:srgbClr val="002060"/>
                </a:solidFill>
              </a:rPr>
              <a:t>stating on January 1, 2019</a:t>
            </a:r>
            <a:endParaRPr lang="en-US" sz="1400" dirty="0">
              <a:solidFill>
                <a:srgbClr val="002060"/>
              </a:solidFill>
            </a:endParaRPr>
          </a:p>
          <a:p>
            <a:pPr marL="257175" lvl="0" indent="-257175" defTabSz="342900"/>
            <a:r>
              <a:rPr lang="en-US" sz="1400" dirty="0">
                <a:solidFill>
                  <a:srgbClr val="002060"/>
                </a:solidFill>
              </a:rPr>
              <a:t>This surcharge is only applicable to MedStar associates enrolled in medical coverage </a:t>
            </a:r>
            <a:endParaRPr lang="en-US" sz="1400" dirty="0" smtClean="0">
              <a:solidFill>
                <a:srgbClr val="002060"/>
              </a:solidFill>
            </a:endParaRPr>
          </a:p>
          <a:p>
            <a:pPr marL="257175" lvl="0" indent="-257175" defTabSz="342900"/>
            <a:r>
              <a:rPr lang="en-US" sz="1400" dirty="0" smtClean="0">
                <a:solidFill>
                  <a:srgbClr val="002060"/>
                </a:solidFill>
              </a:rPr>
              <a:t>Members </a:t>
            </a:r>
            <a:r>
              <a:rPr lang="en-US" sz="1400" dirty="0">
                <a:solidFill>
                  <a:srgbClr val="002060"/>
                </a:solidFill>
              </a:rPr>
              <a:t>have an option to enroll and complete a MedStar-approved tobacco cessation program during the year to stop the surcharge. One of those options is the tobacco cessation program on the portal in the </a:t>
            </a:r>
            <a:r>
              <a:rPr lang="en-US" sz="1400" dirty="0" err="1">
                <a:solidFill>
                  <a:srgbClr val="002060"/>
                </a:solidFill>
              </a:rPr>
              <a:t>OnLine</a:t>
            </a:r>
            <a:r>
              <a:rPr lang="en-US" sz="1400" dirty="0">
                <a:solidFill>
                  <a:srgbClr val="002060"/>
                </a:solidFill>
              </a:rPr>
              <a:t> </a:t>
            </a:r>
            <a:r>
              <a:rPr lang="en-US" sz="1400" dirty="0" err="1">
                <a:solidFill>
                  <a:srgbClr val="002060"/>
                </a:solidFill>
              </a:rPr>
              <a:t>LifeStyle</a:t>
            </a:r>
            <a:r>
              <a:rPr lang="en-US" sz="1400" dirty="0">
                <a:solidFill>
                  <a:srgbClr val="002060"/>
                </a:solidFill>
              </a:rPr>
              <a:t> Programs under Self-Service Quick Links.</a:t>
            </a:r>
          </a:p>
          <a:p>
            <a:pPr marL="257175" lvl="0" indent="-257175" defTabSz="342900"/>
            <a:r>
              <a:rPr lang="en-US" sz="1400" dirty="0">
                <a:solidFill>
                  <a:srgbClr val="002060"/>
                </a:solidFill>
              </a:rPr>
              <a:t>Materials distributed to associates during annual enrollment relating to the tobacco surcharge are provided for your reference </a:t>
            </a:r>
          </a:p>
          <a:p>
            <a:pPr marL="257175" lvl="0" indent="-257175" defTabSz="342900"/>
            <a:endParaRPr lang="en-US" sz="1400" dirty="0">
              <a:solidFill>
                <a:srgbClr val="002060"/>
              </a:solidFill>
            </a:endParaRPr>
          </a:p>
          <a:p>
            <a:pPr marL="0" lvl="0" indent="0" algn="ctr" defTabSz="342900">
              <a:buNone/>
            </a:pPr>
            <a:r>
              <a:rPr lang="en-US" b="1" dirty="0">
                <a:solidFill>
                  <a:srgbClr val="002060"/>
                </a:solidFill>
              </a:rPr>
              <a:t>For all questions regarding the tobacco surcharge, </a:t>
            </a:r>
          </a:p>
          <a:p>
            <a:pPr marL="0" lvl="0" indent="0" algn="ctr" defTabSz="342900">
              <a:buNone/>
            </a:pPr>
            <a:r>
              <a:rPr lang="en-US" b="1" dirty="0">
                <a:solidFill>
                  <a:srgbClr val="002060"/>
                </a:solidFill>
              </a:rPr>
              <a:t>please refer all associates to their</a:t>
            </a:r>
          </a:p>
          <a:p>
            <a:pPr marL="0" lvl="0" indent="0" algn="ctr" defTabSz="342900">
              <a:buNone/>
            </a:pPr>
            <a:r>
              <a:rPr lang="en-US" b="1" dirty="0">
                <a:solidFill>
                  <a:srgbClr val="002060"/>
                </a:solidFill>
              </a:rPr>
              <a:t>Corporate Benefits Office at 410.933.2929</a:t>
            </a:r>
          </a:p>
          <a:p>
            <a:pPr marL="6350" indent="0">
              <a:buNone/>
            </a:pPr>
            <a:endParaRPr lang="en-US" dirty="0" smtClean="0">
              <a:solidFill>
                <a:srgbClr val="002060"/>
              </a:solidFill>
            </a:endParaRPr>
          </a:p>
          <a:p>
            <a:pPr marL="6350" indent="0">
              <a:buNone/>
            </a:pPr>
            <a:endParaRPr lang="en-US" dirty="0" smtClean="0"/>
          </a:p>
          <a:p>
            <a:endParaRPr lang="en-US" dirty="0"/>
          </a:p>
          <a:p>
            <a:endParaRPr lang="en-US" dirty="0"/>
          </a:p>
        </p:txBody>
      </p:sp>
      <p:sp>
        <p:nvSpPr>
          <p:cNvPr id="4" name="Title 3"/>
          <p:cNvSpPr>
            <a:spLocks noGrp="1"/>
          </p:cNvSpPr>
          <p:nvPr>
            <p:ph type="title"/>
          </p:nvPr>
        </p:nvSpPr>
        <p:spPr/>
        <p:txBody>
          <a:bodyPr>
            <a:normAutofit fontScale="90000"/>
          </a:bodyPr>
          <a:lstStyle/>
          <a:p>
            <a:r>
              <a:rPr lang="en-US" sz="2400" dirty="0">
                <a:solidFill>
                  <a:srgbClr val="002664"/>
                </a:solidFill>
              </a:rPr>
              <a:t>MedStar Employee Plan</a:t>
            </a:r>
            <a:br>
              <a:rPr lang="en-US" sz="2400" dirty="0">
                <a:solidFill>
                  <a:srgbClr val="002664"/>
                </a:solidFill>
              </a:rPr>
            </a:br>
            <a:r>
              <a:rPr lang="en-US" sz="2400" dirty="0">
                <a:solidFill>
                  <a:srgbClr val="002664"/>
                </a:solidFill>
              </a:rPr>
              <a:t>Wellness – Tobacco Surcharge</a:t>
            </a:r>
            <a:endParaRPr lang="en-US" dirty="0"/>
          </a:p>
        </p:txBody>
      </p:sp>
      <p:pic>
        <p:nvPicPr>
          <p:cNvPr id="3" name="Picture 2"/>
          <p:cNvPicPr>
            <a:picLocks noChangeAspect="1"/>
          </p:cNvPicPr>
          <p:nvPr/>
        </p:nvPicPr>
        <p:blipFill>
          <a:blip r:embed="rId2"/>
          <a:stretch>
            <a:fillRect/>
          </a:stretch>
        </p:blipFill>
        <p:spPr>
          <a:xfrm>
            <a:off x="5486400" y="291157"/>
            <a:ext cx="3317446" cy="506012"/>
          </a:xfrm>
          <a:prstGeom prst="rect">
            <a:avLst/>
          </a:prstGeom>
        </p:spPr>
      </p:pic>
    </p:spTree>
    <p:extLst>
      <p:ext uri="{BB962C8B-B14F-4D97-AF65-F5344CB8AC3E}">
        <p14:creationId xmlns:p14="http://schemas.microsoft.com/office/powerpoint/2010/main" val="2042652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199"/>
            <a:ext cx="8229600" cy="4833257"/>
          </a:xfrm>
        </p:spPr>
        <p:txBody>
          <a:bodyPr/>
          <a:lstStyle/>
          <a:p>
            <a:r>
              <a:rPr lang="en-US" dirty="0">
                <a:solidFill>
                  <a:srgbClr val="002060"/>
                </a:solidFill>
              </a:rPr>
              <a:t>MedStar Select is an </a:t>
            </a:r>
            <a:r>
              <a:rPr lang="en-US" sz="2000" dirty="0">
                <a:solidFill>
                  <a:srgbClr val="002060"/>
                </a:solidFill>
                <a:ea typeface="+mn-ea"/>
              </a:rPr>
              <a:t>Employee PPO Plan</a:t>
            </a:r>
          </a:p>
          <a:p>
            <a:pPr marL="1035050" lvl="3" indent="-342900"/>
            <a:r>
              <a:rPr lang="en-US" sz="1800" dirty="0">
                <a:solidFill>
                  <a:srgbClr val="002060"/>
                </a:solidFill>
              </a:rPr>
              <a:t>Built on the MedStar Select Provider Network, featuring MedStar Health and contracted physicians and hospitals, as well as key community clinical partners</a:t>
            </a:r>
          </a:p>
          <a:p>
            <a:pPr marL="1035050" lvl="3" indent="-342900"/>
            <a:r>
              <a:rPr lang="en-US" sz="1800" dirty="0">
                <a:solidFill>
                  <a:srgbClr val="002060"/>
                </a:solidFill>
              </a:rPr>
              <a:t>We are a local health plan owned by MedStar Health. Our responsibility includes ensuring that as members of our communities, our associates and their families receive the highest level of quality care focused on health and wellness.</a:t>
            </a:r>
          </a:p>
          <a:p>
            <a:pPr marL="1035050" lvl="3" indent="-342900"/>
            <a:r>
              <a:rPr lang="en-US" sz="1800" dirty="0">
                <a:solidFill>
                  <a:srgbClr val="002060"/>
                </a:solidFill>
              </a:rPr>
              <a:t>Currently, membership is &gt;</a:t>
            </a:r>
            <a:r>
              <a:rPr lang="en-US" sz="1800" dirty="0" smtClean="0">
                <a:solidFill>
                  <a:srgbClr val="002060"/>
                </a:solidFill>
              </a:rPr>
              <a:t>13,800</a:t>
            </a:r>
            <a:r>
              <a:rPr lang="en-US" sz="1800" dirty="0">
                <a:solidFill>
                  <a:srgbClr val="002060"/>
                </a:solidFill>
              </a:rPr>
              <a:t>, which includes associates and dependents.</a:t>
            </a:r>
          </a:p>
          <a:p>
            <a:pPr marL="1035050" lvl="3" indent="-342900"/>
            <a:r>
              <a:rPr lang="en-US" sz="1800" dirty="0">
                <a:solidFill>
                  <a:srgbClr val="002060"/>
                </a:solidFill>
              </a:rPr>
              <a:t>Members have In-and-Out-of-Network benefits</a:t>
            </a:r>
          </a:p>
          <a:p>
            <a:pPr marL="1035050" lvl="3" indent="-342900"/>
            <a:r>
              <a:rPr lang="en-US" sz="1800" dirty="0">
                <a:solidFill>
                  <a:srgbClr val="002060"/>
                </a:solidFill>
              </a:rPr>
              <a:t>Union plans exist for a small set of associates, specifically the NNU Nurse Union and SEIU Nurse </a:t>
            </a:r>
            <a:r>
              <a:rPr lang="en-US" sz="1800" dirty="0" smtClean="0">
                <a:solidFill>
                  <a:srgbClr val="002060"/>
                </a:solidFill>
              </a:rPr>
              <a:t>Union </a:t>
            </a:r>
            <a:endParaRPr lang="en-US" sz="1800" dirty="0">
              <a:solidFill>
                <a:srgbClr val="002060"/>
              </a:solidFill>
            </a:endParaRPr>
          </a:p>
        </p:txBody>
      </p:sp>
      <p:sp>
        <p:nvSpPr>
          <p:cNvPr id="4" name="Title 3"/>
          <p:cNvSpPr>
            <a:spLocks noGrp="1"/>
          </p:cNvSpPr>
          <p:nvPr>
            <p:ph type="title"/>
          </p:nvPr>
        </p:nvSpPr>
        <p:spPr/>
        <p:txBody>
          <a:bodyPr>
            <a:normAutofit fontScale="90000"/>
          </a:bodyPr>
          <a:lstStyle/>
          <a:p>
            <a:r>
              <a:rPr lang="en-US" dirty="0"/>
              <a:t>MedStar Select PPO</a:t>
            </a:r>
            <a:br>
              <a:rPr lang="en-US" dirty="0"/>
            </a:br>
            <a:r>
              <a:rPr lang="en-US" sz="2000" dirty="0"/>
              <a:t>2019 Employee Health Plan Overview</a:t>
            </a:r>
          </a:p>
        </p:txBody>
      </p:sp>
    </p:spTree>
    <p:extLst>
      <p:ext uri="{BB962C8B-B14F-4D97-AF65-F5344CB8AC3E}">
        <p14:creationId xmlns:p14="http://schemas.microsoft.com/office/powerpoint/2010/main" val="2026467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57175" lvl="0" indent="-257175" defTabSz="342900"/>
            <a:endParaRPr lang="en-US" sz="1600" dirty="0" smtClean="0">
              <a:solidFill>
                <a:srgbClr val="002060"/>
              </a:solidFill>
            </a:endParaRPr>
          </a:p>
          <a:p>
            <a:pPr marL="257175" lvl="0" indent="-257175" defTabSz="342900"/>
            <a:r>
              <a:rPr lang="en-US" sz="1600" dirty="0" smtClean="0">
                <a:solidFill>
                  <a:srgbClr val="002060"/>
                </a:solidFill>
              </a:rPr>
              <a:t>Available </a:t>
            </a:r>
            <a:r>
              <a:rPr lang="en-US" sz="1600" dirty="0">
                <a:solidFill>
                  <a:srgbClr val="002060"/>
                </a:solidFill>
              </a:rPr>
              <a:t>to MedStar </a:t>
            </a:r>
            <a:r>
              <a:rPr lang="en-US" sz="1600" dirty="0" smtClean="0">
                <a:solidFill>
                  <a:srgbClr val="002060"/>
                </a:solidFill>
              </a:rPr>
              <a:t>Select </a:t>
            </a:r>
            <a:r>
              <a:rPr lang="en-US" sz="1600" dirty="0">
                <a:solidFill>
                  <a:srgbClr val="002060"/>
                </a:solidFill>
              </a:rPr>
              <a:t>members and dependents</a:t>
            </a:r>
          </a:p>
          <a:p>
            <a:pPr marL="257175" lvl="0" indent="-257175" defTabSz="342900"/>
            <a:r>
              <a:rPr lang="en-US" sz="1600" dirty="0">
                <a:solidFill>
                  <a:srgbClr val="002060"/>
                </a:solidFill>
              </a:rPr>
              <a:t>Program Requirements:</a:t>
            </a:r>
          </a:p>
          <a:p>
            <a:pPr marL="557213" lvl="1" indent="-214313" defTabSz="342900"/>
            <a:r>
              <a:rPr lang="en-US" sz="1600" dirty="0">
                <a:solidFill>
                  <a:srgbClr val="002060"/>
                </a:solidFill>
              </a:rPr>
              <a:t>$50 into HRA for completing initial assessment</a:t>
            </a:r>
          </a:p>
          <a:p>
            <a:pPr marL="857250" lvl="2" indent="-171450" defTabSz="342900"/>
            <a:r>
              <a:rPr lang="en-US" dirty="0">
                <a:solidFill>
                  <a:srgbClr val="002060"/>
                </a:solidFill>
              </a:rPr>
              <a:t>Must be completed and member must enroll during 1</a:t>
            </a:r>
            <a:r>
              <a:rPr lang="en-US" baseline="30000" dirty="0">
                <a:solidFill>
                  <a:srgbClr val="002060"/>
                </a:solidFill>
              </a:rPr>
              <a:t>st</a:t>
            </a:r>
            <a:r>
              <a:rPr lang="en-US" dirty="0">
                <a:solidFill>
                  <a:srgbClr val="002060"/>
                </a:solidFill>
              </a:rPr>
              <a:t> trimester to qualify for this reward</a:t>
            </a:r>
          </a:p>
          <a:p>
            <a:pPr marL="557213" lvl="1" indent="-214313" defTabSz="342900"/>
            <a:r>
              <a:rPr lang="en-US" sz="1600" dirty="0">
                <a:solidFill>
                  <a:srgbClr val="002060"/>
                </a:solidFill>
              </a:rPr>
              <a:t>$50 into HRA for completing the program, including the postpartum assessment with your </a:t>
            </a:r>
            <a:r>
              <a:rPr lang="en-US" sz="1600" i="1" dirty="0" err="1">
                <a:solidFill>
                  <a:srgbClr val="002060"/>
                </a:solidFill>
              </a:rPr>
              <a:t>My</a:t>
            </a:r>
            <a:r>
              <a:rPr lang="en-US" sz="1600" dirty="0" err="1">
                <a:solidFill>
                  <a:srgbClr val="002060"/>
                </a:solidFill>
              </a:rPr>
              <a:t>Health</a:t>
            </a:r>
            <a:r>
              <a:rPr lang="en-US" sz="1600" dirty="0">
                <a:solidFill>
                  <a:srgbClr val="002060"/>
                </a:solidFill>
              </a:rPr>
              <a:t> Maternity Care Advisor</a:t>
            </a:r>
          </a:p>
          <a:p>
            <a:pPr marL="857250" lvl="2" indent="-171450" defTabSz="342900"/>
            <a:r>
              <a:rPr lang="en-US" dirty="0">
                <a:solidFill>
                  <a:srgbClr val="002060"/>
                </a:solidFill>
              </a:rPr>
              <a:t>Member must have completed the initial assessment and enrolled during 1</a:t>
            </a:r>
            <a:r>
              <a:rPr lang="en-US" baseline="30000" dirty="0">
                <a:solidFill>
                  <a:srgbClr val="002060"/>
                </a:solidFill>
              </a:rPr>
              <a:t>st</a:t>
            </a:r>
            <a:r>
              <a:rPr lang="en-US" dirty="0">
                <a:solidFill>
                  <a:srgbClr val="002060"/>
                </a:solidFill>
              </a:rPr>
              <a:t> trimester to qualify for this reward</a:t>
            </a:r>
          </a:p>
          <a:p>
            <a:pPr marL="557213" lvl="1" indent="-214313" defTabSz="342900"/>
            <a:r>
              <a:rPr lang="en-US" sz="1600" dirty="0">
                <a:solidFill>
                  <a:srgbClr val="002060"/>
                </a:solidFill>
              </a:rPr>
              <a:t>$100 into HRA for a member who delivers at a MedStar facility</a:t>
            </a:r>
          </a:p>
          <a:p>
            <a:pPr marL="857250" lvl="2" indent="-171450" defTabSz="342900"/>
            <a:r>
              <a:rPr lang="en-US" dirty="0">
                <a:solidFill>
                  <a:srgbClr val="002060"/>
                </a:solidFill>
              </a:rPr>
              <a:t>Does not require 1</a:t>
            </a:r>
            <a:r>
              <a:rPr lang="en-US" baseline="30000" dirty="0">
                <a:solidFill>
                  <a:srgbClr val="002060"/>
                </a:solidFill>
              </a:rPr>
              <a:t>st</a:t>
            </a:r>
            <a:r>
              <a:rPr lang="en-US" dirty="0">
                <a:solidFill>
                  <a:srgbClr val="002060"/>
                </a:solidFill>
              </a:rPr>
              <a:t> trimester enrollment and is independent of assessments mentioned above</a:t>
            </a:r>
          </a:p>
          <a:p>
            <a:pPr marL="257175" lvl="0" indent="-257175" defTabSz="342900"/>
            <a:r>
              <a:rPr lang="en-US" sz="1600" dirty="0">
                <a:solidFill>
                  <a:srgbClr val="002060"/>
                </a:solidFill>
              </a:rPr>
              <a:t>For more information, members can call 888.959.4033 between 8:30am and 5:00pm Monday-Friday</a:t>
            </a:r>
          </a:p>
          <a:p>
            <a:pPr marL="6350" indent="0">
              <a:buNone/>
            </a:pPr>
            <a:endParaRPr lang="en-US" dirty="0" smtClean="0">
              <a:solidFill>
                <a:srgbClr val="002060"/>
              </a:solidFill>
            </a:endParaRPr>
          </a:p>
          <a:p>
            <a:pPr marL="6350" indent="0">
              <a:buNone/>
            </a:pPr>
            <a:endParaRPr lang="en-US" dirty="0" smtClean="0"/>
          </a:p>
          <a:p>
            <a:endParaRPr lang="en-US" dirty="0"/>
          </a:p>
          <a:p>
            <a:endParaRPr lang="en-US" dirty="0"/>
          </a:p>
        </p:txBody>
      </p:sp>
      <p:sp>
        <p:nvSpPr>
          <p:cNvPr id="4" name="Title 3"/>
          <p:cNvSpPr>
            <a:spLocks noGrp="1"/>
          </p:cNvSpPr>
          <p:nvPr>
            <p:ph type="title"/>
          </p:nvPr>
        </p:nvSpPr>
        <p:spPr/>
        <p:txBody>
          <a:bodyPr>
            <a:normAutofit fontScale="90000"/>
          </a:bodyPr>
          <a:lstStyle/>
          <a:p>
            <a:r>
              <a:rPr lang="en-US" sz="2400" dirty="0">
                <a:solidFill>
                  <a:srgbClr val="002664"/>
                </a:solidFill>
              </a:rPr>
              <a:t>MedStar Employee Plan</a:t>
            </a:r>
            <a:br>
              <a:rPr lang="en-US" sz="2400" dirty="0">
                <a:solidFill>
                  <a:srgbClr val="002664"/>
                </a:solidFill>
              </a:rPr>
            </a:br>
            <a:r>
              <a:rPr lang="en-US" sz="2400" i="1" dirty="0" err="1">
                <a:solidFill>
                  <a:srgbClr val="002664"/>
                </a:solidFill>
              </a:rPr>
              <a:t>My</a:t>
            </a:r>
            <a:r>
              <a:rPr lang="en-US" sz="2400" dirty="0" err="1">
                <a:solidFill>
                  <a:srgbClr val="002664"/>
                </a:solidFill>
              </a:rPr>
              <a:t>Health</a:t>
            </a:r>
            <a:r>
              <a:rPr lang="en-US" sz="2400" dirty="0">
                <a:solidFill>
                  <a:srgbClr val="002664"/>
                </a:solidFill>
              </a:rPr>
              <a:t> Maternity Program</a:t>
            </a:r>
            <a:endParaRPr lang="en-US" dirty="0"/>
          </a:p>
        </p:txBody>
      </p:sp>
      <p:pic>
        <p:nvPicPr>
          <p:cNvPr id="3" name="Picture 2"/>
          <p:cNvPicPr>
            <a:picLocks noChangeAspect="1"/>
          </p:cNvPicPr>
          <p:nvPr/>
        </p:nvPicPr>
        <p:blipFill>
          <a:blip r:embed="rId2"/>
          <a:stretch>
            <a:fillRect/>
          </a:stretch>
        </p:blipFill>
        <p:spPr>
          <a:xfrm>
            <a:off x="5486400" y="291157"/>
            <a:ext cx="3317446" cy="506012"/>
          </a:xfrm>
          <a:prstGeom prst="rect">
            <a:avLst/>
          </a:prstGeom>
        </p:spPr>
      </p:pic>
    </p:spTree>
    <p:extLst>
      <p:ext uri="{BB962C8B-B14F-4D97-AF65-F5344CB8AC3E}">
        <p14:creationId xmlns:p14="http://schemas.microsoft.com/office/powerpoint/2010/main" val="5350159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350" indent="0">
              <a:buNone/>
            </a:pPr>
            <a:endParaRPr lang="en-US" dirty="0" smtClean="0">
              <a:solidFill>
                <a:srgbClr val="002060"/>
              </a:solidFill>
            </a:endParaRPr>
          </a:p>
          <a:p>
            <a:pPr marL="257175" lvl="0" indent="-257175" defTabSz="342900"/>
            <a:r>
              <a:rPr lang="en-US" sz="2100" dirty="0">
                <a:solidFill>
                  <a:srgbClr val="002060"/>
                </a:solidFill>
              </a:rPr>
              <a:t>Available to MedStar </a:t>
            </a:r>
            <a:r>
              <a:rPr lang="en-US" sz="2100" dirty="0" smtClean="0">
                <a:solidFill>
                  <a:srgbClr val="002060"/>
                </a:solidFill>
              </a:rPr>
              <a:t>Select </a:t>
            </a:r>
            <a:r>
              <a:rPr lang="en-US" sz="2100" dirty="0">
                <a:solidFill>
                  <a:srgbClr val="002060"/>
                </a:solidFill>
              </a:rPr>
              <a:t>members and dependents</a:t>
            </a:r>
          </a:p>
          <a:p>
            <a:pPr marL="257175" lvl="0" indent="-257175" defTabSz="342900"/>
            <a:r>
              <a:rPr lang="en-US" dirty="0">
                <a:solidFill>
                  <a:srgbClr val="002060"/>
                </a:solidFill>
              </a:rPr>
              <a:t>Program Requirements:</a:t>
            </a:r>
          </a:p>
          <a:p>
            <a:pPr marL="557213" lvl="1" indent="-214313" defTabSz="342900"/>
            <a:r>
              <a:rPr lang="en-US" sz="1600" dirty="0">
                <a:solidFill>
                  <a:srgbClr val="002060"/>
                </a:solidFill>
              </a:rPr>
              <a:t>This is a targeted outreach program, members are not eligible for financial incentives unless they are contacted for enrollment</a:t>
            </a:r>
          </a:p>
          <a:p>
            <a:pPr marL="557213" lvl="1" indent="-214313" defTabSz="342900"/>
            <a:r>
              <a:rPr lang="en-US" sz="1600" dirty="0">
                <a:solidFill>
                  <a:srgbClr val="002060"/>
                </a:solidFill>
              </a:rPr>
              <a:t>Members can enroll to work with Care Advisor voluntarily, however no financial reward will be given unless they are contacted via the targeted outreach</a:t>
            </a:r>
          </a:p>
          <a:p>
            <a:pPr marL="557213" lvl="1" indent="-214313" defTabSz="342900"/>
            <a:r>
              <a:rPr lang="en-US" dirty="0">
                <a:solidFill>
                  <a:srgbClr val="002060"/>
                </a:solidFill>
              </a:rPr>
              <a:t>$25 into HRA for initial contact with Care Advisor </a:t>
            </a:r>
          </a:p>
          <a:p>
            <a:pPr marL="557213" lvl="1" indent="-214313" defTabSz="342900"/>
            <a:r>
              <a:rPr lang="en-US" dirty="0">
                <a:solidFill>
                  <a:srgbClr val="002060"/>
                </a:solidFill>
              </a:rPr>
              <a:t>$100 into HRA for enrollment in program</a:t>
            </a:r>
          </a:p>
          <a:p>
            <a:pPr marL="557213" lvl="1" indent="-214313" defTabSz="342900"/>
            <a:r>
              <a:rPr lang="en-US" dirty="0">
                <a:solidFill>
                  <a:srgbClr val="002060"/>
                </a:solidFill>
              </a:rPr>
              <a:t>$100 into HRA for completion of program or 6 month engagement</a:t>
            </a:r>
          </a:p>
          <a:p>
            <a:pPr marL="857250" lvl="2" indent="-171450" defTabSz="342900"/>
            <a:r>
              <a:rPr lang="en-US" sz="1400" dirty="0">
                <a:solidFill>
                  <a:srgbClr val="002060"/>
                </a:solidFill>
              </a:rPr>
              <a:t>Members are eligible for financial incentive one time only</a:t>
            </a:r>
          </a:p>
          <a:p>
            <a:pPr marL="257175" lvl="0" indent="-257175" defTabSz="342900"/>
            <a:r>
              <a:rPr lang="en-US" sz="1600" dirty="0">
                <a:solidFill>
                  <a:srgbClr val="002060"/>
                </a:solidFill>
              </a:rPr>
              <a:t>For more information, members can call 888.959.4033 between 8:30am and 5:00pm Monday-Friday</a:t>
            </a:r>
          </a:p>
          <a:p>
            <a:pPr marL="6350" indent="0">
              <a:buNone/>
            </a:pPr>
            <a:endParaRPr lang="en-US" dirty="0" smtClean="0"/>
          </a:p>
          <a:p>
            <a:endParaRPr lang="en-US" dirty="0"/>
          </a:p>
          <a:p>
            <a:endParaRPr lang="en-US" dirty="0"/>
          </a:p>
        </p:txBody>
      </p:sp>
      <p:sp>
        <p:nvSpPr>
          <p:cNvPr id="4" name="Title 3"/>
          <p:cNvSpPr>
            <a:spLocks noGrp="1"/>
          </p:cNvSpPr>
          <p:nvPr>
            <p:ph type="title"/>
          </p:nvPr>
        </p:nvSpPr>
        <p:spPr/>
        <p:txBody>
          <a:bodyPr>
            <a:normAutofit fontScale="90000"/>
          </a:bodyPr>
          <a:lstStyle/>
          <a:p>
            <a:r>
              <a:rPr lang="en-US" sz="2400" dirty="0">
                <a:solidFill>
                  <a:srgbClr val="002664"/>
                </a:solidFill>
              </a:rPr>
              <a:t>MedStar Employee Plan</a:t>
            </a:r>
            <a:br>
              <a:rPr lang="en-US" sz="2400" dirty="0">
                <a:solidFill>
                  <a:srgbClr val="002664"/>
                </a:solidFill>
              </a:rPr>
            </a:br>
            <a:r>
              <a:rPr lang="en-US" sz="2400" i="1" dirty="0" err="1">
                <a:solidFill>
                  <a:srgbClr val="002664"/>
                </a:solidFill>
              </a:rPr>
              <a:t>My</a:t>
            </a:r>
            <a:r>
              <a:rPr lang="en-US" sz="2400" dirty="0" err="1">
                <a:solidFill>
                  <a:srgbClr val="002664"/>
                </a:solidFill>
              </a:rPr>
              <a:t>Health</a:t>
            </a:r>
            <a:r>
              <a:rPr lang="en-US" sz="2400" dirty="0">
                <a:solidFill>
                  <a:srgbClr val="002664"/>
                </a:solidFill>
              </a:rPr>
              <a:t> Care Advising</a:t>
            </a:r>
            <a:endParaRPr lang="en-US" dirty="0"/>
          </a:p>
        </p:txBody>
      </p:sp>
      <p:pic>
        <p:nvPicPr>
          <p:cNvPr id="3" name="Picture 2"/>
          <p:cNvPicPr>
            <a:picLocks noChangeAspect="1"/>
          </p:cNvPicPr>
          <p:nvPr/>
        </p:nvPicPr>
        <p:blipFill>
          <a:blip r:embed="rId2"/>
          <a:stretch>
            <a:fillRect/>
          </a:stretch>
        </p:blipFill>
        <p:spPr>
          <a:xfrm>
            <a:off x="5486400" y="291157"/>
            <a:ext cx="3317446" cy="506012"/>
          </a:xfrm>
          <a:prstGeom prst="rect">
            <a:avLst/>
          </a:prstGeom>
        </p:spPr>
      </p:pic>
    </p:spTree>
    <p:extLst>
      <p:ext uri="{BB962C8B-B14F-4D97-AF65-F5344CB8AC3E}">
        <p14:creationId xmlns:p14="http://schemas.microsoft.com/office/powerpoint/2010/main" val="33065788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57175" lvl="0" indent="-257175" defTabSz="342900"/>
            <a:r>
              <a:rPr lang="en-US" sz="2100" dirty="0" smtClean="0">
                <a:solidFill>
                  <a:srgbClr val="002060"/>
                </a:solidFill>
              </a:rPr>
              <a:t>Health </a:t>
            </a:r>
            <a:r>
              <a:rPr lang="en-US" sz="2100" dirty="0">
                <a:solidFill>
                  <a:srgbClr val="002060"/>
                </a:solidFill>
              </a:rPr>
              <a:t>Reimbursement Account (HRA):</a:t>
            </a:r>
          </a:p>
          <a:p>
            <a:pPr marL="557213" lvl="1" indent="-214313" defTabSz="342900"/>
            <a:r>
              <a:rPr lang="en-US" sz="1400" dirty="0">
                <a:solidFill>
                  <a:srgbClr val="002060"/>
                </a:solidFill>
              </a:rPr>
              <a:t>Members enrolled in MedStar Select </a:t>
            </a:r>
            <a:r>
              <a:rPr lang="en-US" sz="1400" dirty="0" smtClean="0">
                <a:solidFill>
                  <a:srgbClr val="002060"/>
                </a:solidFill>
              </a:rPr>
              <a:t>who </a:t>
            </a:r>
            <a:r>
              <a:rPr lang="en-US" sz="1400" dirty="0">
                <a:solidFill>
                  <a:srgbClr val="002060"/>
                </a:solidFill>
              </a:rPr>
              <a:t>participate in the MedStar </a:t>
            </a:r>
            <a:r>
              <a:rPr lang="en-US" sz="1400" dirty="0" err="1">
                <a:solidFill>
                  <a:srgbClr val="002060"/>
                </a:solidFill>
              </a:rPr>
              <a:t>MyHealth</a:t>
            </a:r>
            <a:r>
              <a:rPr lang="en-US" sz="1400" dirty="0">
                <a:solidFill>
                  <a:srgbClr val="002060"/>
                </a:solidFill>
              </a:rPr>
              <a:t> Maternity or Care Advising programs will receive incentives funded into an HRA.</a:t>
            </a:r>
          </a:p>
          <a:p>
            <a:pPr marL="557213" lvl="1" indent="-214313" defTabSz="342900"/>
            <a:r>
              <a:rPr lang="en-US" sz="1400" dirty="0">
                <a:solidFill>
                  <a:srgbClr val="002060"/>
                </a:solidFill>
              </a:rPr>
              <a:t>HRA dollars can be used to offset out-of-pocket medical expenses such as copays and deductibles</a:t>
            </a:r>
          </a:p>
          <a:p>
            <a:pPr marL="557213" lvl="1" indent="-214313" defTabSz="342900"/>
            <a:r>
              <a:rPr lang="en-US" sz="1400" dirty="0">
                <a:solidFill>
                  <a:srgbClr val="002060"/>
                </a:solidFill>
              </a:rPr>
              <a:t>No action needed by the member, by participating the member will be automatically enrolled</a:t>
            </a:r>
          </a:p>
          <a:p>
            <a:pPr marL="557213" lvl="1" indent="-214313" defTabSz="342900"/>
            <a:r>
              <a:rPr lang="en-US" sz="1400" dirty="0">
                <a:solidFill>
                  <a:srgbClr val="002060"/>
                </a:solidFill>
              </a:rPr>
              <a:t>Once the account is established, the member will receive a welcome packet that includes their Healthcare Spending MasterCard or “Benny” card</a:t>
            </a:r>
          </a:p>
          <a:p>
            <a:pPr marL="557213" lvl="1" indent="-214313" defTabSz="342900"/>
            <a:r>
              <a:rPr lang="en-US" sz="1400" dirty="0">
                <a:solidFill>
                  <a:srgbClr val="002060"/>
                </a:solidFill>
              </a:rPr>
              <a:t>HRA is administered by Trion, the same company that manages </a:t>
            </a:r>
            <a:r>
              <a:rPr lang="en-US" sz="1400" dirty="0" err="1">
                <a:solidFill>
                  <a:srgbClr val="002060"/>
                </a:solidFill>
              </a:rPr>
              <a:t>MedStar’s</a:t>
            </a:r>
            <a:r>
              <a:rPr lang="en-US" sz="1400" dirty="0">
                <a:solidFill>
                  <a:srgbClr val="002060"/>
                </a:solidFill>
              </a:rPr>
              <a:t> FSA account as well</a:t>
            </a:r>
          </a:p>
          <a:p>
            <a:pPr marL="857250" lvl="2" indent="-171450" defTabSz="342900"/>
            <a:r>
              <a:rPr lang="en-US" sz="1400" dirty="0">
                <a:solidFill>
                  <a:srgbClr val="002060"/>
                </a:solidFill>
              </a:rPr>
              <a:t>If a member already has an FSA account, they can access both accounts from the same card</a:t>
            </a:r>
          </a:p>
          <a:p>
            <a:pPr marL="557213" lvl="1" indent="-214313" defTabSz="342900"/>
            <a:r>
              <a:rPr lang="en-US" sz="1400" dirty="0">
                <a:solidFill>
                  <a:srgbClr val="002060"/>
                </a:solidFill>
              </a:rPr>
              <a:t>For a complete listing of eligible medical expenses, go to</a:t>
            </a:r>
            <a:r>
              <a:rPr lang="en-US" sz="1400" dirty="0">
                <a:solidFill>
                  <a:srgbClr val="002664"/>
                </a:solidFill>
              </a:rPr>
              <a:t> </a:t>
            </a:r>
            <a:r>
              <a:rPr lang="en-US" sz="1400" u="sng" dirty="0">
                <a:solidFill>
                  <a:srgbClr val="002664"/>
                </a:solidFill>
                <a:hlinkClick r:id="rId2"/>
              </a:rPr>
              <a:t>www.irs.gov/pub/irs-pdf/p502.pdf</a:t>
            </a:r>
            <a:endParaRPr lang="en-US" sz="1400" u="sng" dirty="0">
              <a:solidFill>
                <a:srgbClr val="002664"/>
              </a:solidFill>
            </a:endParaRPr>
          </a:p>
          <a:p>
            <a:pPr marL="223837" lvl="1" indent="0" defTabSz="342900">
              <a:buNone/>
            </a:pPr>
            <a:endParaRPr lang="en-US" sz="1400" u="sng" dirty="0">
              <a:solidFill>
                <a:srgbClr val="002664"/>
              </a:solidFill>
            </a:endParaRPr>
          </a:p>
          <a:p>
            <a:pPr marL="0" lvl="0" indent="0" algn="ctr" defTabSz="342900">
              <a:buNone/>
            </a:pPr>
            <a:r>
              <a:rPr lang="en-US" sz="1600" dirty="0">
                <a:solidFill>
                  <a:srgbClr val="002060"/>
                </a:solidFill>
              </a:rPr>
              <a:t>For more information, members can call Trion at 800.580.6854 or via the web at </a:t>
            </a:r>
            <a:r>
              <a:rPr lang="en-US" sz="1600" u="sng" dirty="0">
                <a:solidFill>
                  <a:srgbClr val="002664"/>
                </a:solidFill>
                <a:hlinkClick r:id="rId3"/>
              </a:rPr>
              <a:t>www.EnrollOnline.com/MedStar</a:t>
            </a:r>
            <a:endParaRPr lang="en-US" sz="1600" u="sng" dirty="0">
              <a:solidFill>
                <a:srgbClr val="002664"/>
              </a:solidFill>
            </a:endParaRPr>
          </a:p>
          <a:p>
            <a:pPr marL="6350" indent="0">
              <a:buNone/>
            </a:pPr>
            <a:endParaRPr lang="en-US" dirty="0" smtClean="0"/>
          </a:p>
          <a:p>
            <a:endParaRPr lang="en-US" dirty="0"/>
          </a:p>
          <a:p>
            <a:endParaRPr lang="en-US" dirty="0"/>
          </a:p>
        </p:txBody>
      </p:sp>
      <p:sp>
        <p:nvSpPr>
          <p:cNvPr id="4" name="Title 3"/>
          <p:cNvSpPr>
            <a:spLocks noGrp="1"/>
          </p:cNvSpPr>
          <p:nvPr>
            <p:ph type="title"/>
          </p:nvPr>
        </p:nvSpPr>
        <p:spPr/>
        <p:txBody>
          <a:bodyPr>
            <a:normAutofit fontScale="90000"/>
          </a:bodyPr>
          <a:lstStyle/>
          <a:p>
            <a:r>
              <a:rPr lang="en-US" sz="2400" dirty="0">
                <a:solidFill>
                  <a:srgbClr val="002664"/>
                </a:solidFill>
              </a:rPr>
              <a:t>MedStar Employee Plan</a:t>
            </a:r>
            <a:br>
              <a:rPr lang="en-US" sz="2400" dirty="0">
                <a:solidFill>
                  <a:srgbClr val="002664"/>
                </a:solidFill>
              </a:rPr>
            </a:br>
            <a:r>
              <a:rPr lang="en-US" sz="2400" dirty="0">
                <a:solidFill>
                  <a:srgbClr val="002664"/>
                </a:solidFill>
              </a:rPr>
              <a:t>HRA Accounts for Incentives</a:t>
            </a:r>
            <a:endParaRPr lang="en-US" dirty="0"/>
          </a:p>
        </p:txBody>
      </p:sp>
      <p:pic>
        <p:nvPicPr>
          <p:cNvPr id="3" name="Picture 2"/>
          <p:cNvPicPr>
            <a:picLocks noChangeAspect="1"/>
          </p:cNvPicPr>
          <p:nvPr/>
        </p:nvPicPr>
        <p:blipFill>
          <a:blip r:embed="rId4"/>
          <a:stretch>
            <a:fillRect/>
          </a:stretch>
        </p:blipFill>
        <p:spPr>
          <a:xfrm>
            <a:off x="5486400" y="291157"/>
            <a:ext cx="3317446" cy="506012"/>
          </a:xfrm>
          <a:prstGeom prst="rect">
            <a:avLst/>
          </a:prstGeom>
        </p:spPr>
      </p:pic>
    </p:spTree>
    <p:extLst>
      <p:ext uri="{BB962C8B-B14F-4D97-AF65-F5344CB8AC3E}">
        <p14:creationId xmlns:p14="http://schemas.microsoft.com/office/powerpoint/2010/main" val="25773110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6028" y="1012318"/>
            <a:ext cx="8229600" cy="4953000"/>
          </a:xfrm>
        </p:spPr>
        <p:txBody>
          <a:bodyPr/>
          <a:lstStyle/>
          <a:p>
            <a:pPr marL="257175" lvl="0" indent="-257175" defTabSz="342900"/>
            <a:r>
              <a:rPr lang="en-US" sz="2100" dirty="0" smtClean="0">
                <a:solidFill>
                  <a:srgbClr val="002060"/>
                </a:solidFill>
              </a:rPr>
              <a:t>MedStar </a:t>
            </a:r>
            <a:r>
              <a:rPr lang="en-US" sz="2100" dirty="0">
                <a:solidFill>
                  <a:srgbClr val="002060"/>
                </a:solidFill>
              </a:rPr>
              <a:t>offers an online acute care visit program for MedStar </a:t>
            </a:r>
            <a:r>
              <a:rPr lang="en-US" sz="2100" dirty="0" smtClean="0">
                <a:solidFill>
                  <a:srgbClr val="002060"/>
                </a:solidFill>
              </a:rPr>
              <a:t>Select </a:t>
            </a:r>
            <a:r>
              <a:rPr lang="en-US" sz="2100" dirty="0">
                <a:solidFill>
                  <a:srgbClr val="002060"/>
                </a:solidFill>
              </a:rPr>
              <a:t>members </a:t>
            </a:r>
          </a:p>
          <a:p>
            <a:pPr marL="257175" lvl="0" indent="-257175" defTabSz="342900"/>
            <a:r>
              <a:rPr lang="en-US" sz="2100" dirty="0">
                <a:solidFill>
                  <a:srgbClr val="002060"/>
                </a:solidFill>
              </a:rPr>
              <a:t>All visits are online and are accessible 24 hours a day, 7 days a week, 365 days a year </a:t>
            </a:r>
          </a:p>
          <a:p>
            <a:pPr marL="257175" lvl="0" indent="-257175" defTabSz="342900"/>
            <a:r>
              <a:rPr lang="en-US" sz="2100" dirty="0" err="1">
                <a:solidFill>
                  <a:srgbClr val="002060"/>
                </a:solidFill>
              </a:rPr>
              <a:t>eVisits</a:t>
            </a:r>
            <a:r>
              <a:rPr lang="en-US" sz="2100" dirty="0">
                <a:solidFill>
                  <a:srgbClr val="002060"/>
                </a:solidFill>
              </a:rPr>
              <a:t> are considered INN and are treated as PCP visits</a:t>
            </a:r>
          </a:p>
          <a:p>
            <a:pPr marL="557213" lvl="1" indent="-214313" defTabSz="342900"/>
            <a:r>
              <a:rPr lang="en-US" sz="1600" dirty="0">
                <a:solidFill>
                  <a:srgbClr val="002060"/>
                </a:solidFill>
              </a:rPr>
              <a:t>$0 copay for MedStar </a:t>
            </a:r>
            <a:r>
              <a:rPr lang="en-US" sz="1600" dirty="0" smtClean="0">
                <a:solidFill>
                  <a:srgbClr val="002060"/>
                </a:solidFill>
              </a:rPr>
              <a:t>Select</a:t>
            </a:r>
            <a:endParaRPr lang="en-US" sz="1600" dirty="0">
              <a:solidFill>
                <a:srgbClr val="002060"/>
              </a:solidFill>
            </a:endParaRPr>
          </a:p>
          <a:p>
            <a:pPr marL="257175" lvl="0" indent="-257175" defTabSz="342900"/>
            <a:r>
              <a:rPr lang="en-US" sz="2100" dirty="0">
                <a:solidFill>
                  <a:srgbClr val="002060"/>
                </a:solidFill>
              </a:rPr>
              <a:t>Can be conducted via web (computer) or mobile device (mobile app)</a:t>
            </a:r>
          </a:p>
          <a:p>
            <a:pPr marL="257175" lvl="0" indent="-257175" defTabSz="342900"/>
            <a:r>
              <a:rPr lang="en-US" sz="2100" dirty="0">
                <a:solidFill>
                  <a:srgbClr val="002060"/>
                </a:solidFill>
              </a:rPr>
              <a:t>Consultation, diagnosis, treatment, and prescriptions when appropriate for common illnesses</a:t>
            </a:r>
          </a:p>
          <a:p>
            <a:pPr marL="257175" lvl="0" indent="-257175" defTabSz="342900"/>
            <a:r>
              <a:rPr lang="en-US" sz="2100" dirty="0">
                <a:solidFill>
                  <a:srgbClr val="002060"/>
                </a:solidFill>
              </a:rPr>
              <a:t>Members must enroll to receive services by either</a:t>
            </a:r>
          </a:p>
          <a:p>
            <a:pPr marL="557213" lvl="1" indent="-214313" defTabSz="342900"/>
            <a:r>
              <a:rPr lang="en-US" sz="1600" dirty="0">
                <a:solidFill>
                  <a:srgbClr val="002060"/>
                </a:solidFill>
              </a:rPr>
              <a:t>Downloading the mobile app for iOS or Android “MedStar </a:t>
            </a:r>
            <a:r>
              <a:rPr lang="en-US" sz="1600" dirty="0" err="1">
                <a:solidFill>
                  <a:srgbClr val="002060"/>
                </a:solidFill>
              </a:rPr>
              <a:t>eVisit</a:t>
            </a:r>
            <a:r>
              <a:rPr lang="en-US" sz="1600" dirty="0">
                <a:solidFill>
                  <a:srgbClr val="002060"/>
                </a:solidFill>
              </a:rPr>
              <a:t>”</a:t>
            </a:r>
          </a:p>
          <a:p>
            <a:pPr marL="557213" lvl="1" indent="-214313" defTabSz="342900"/>
            <a:r>
              <a:rPr lang="en-US" sz="1600" dirty="0">
                <a:solidFill>
                  <a:srgbClr val="002060"/>
                </a:solidFill>
              </a:rPr>
              <a:t>Visiting </a:t>
            </a:r>
            <a:r>
              <a:rPr lang="en-US" sz="1600" dirty="0">
                <a:solidFill>
                  <a:srgbClr val="002664"/>
                </a:solidFill>
                <a:hlinkClick r:id="rId2"/>
              </a:rPr>
              <a:t>www.MedStar-eVisit.com</a:t>
            </a:r>
            <a:endParaRPr lang="en-US" sz="1600" dirty="0">
              <a:solidFill>
                <a:srgbClr val="002664"/>
              </a:solidFill>
            </a:endParaRPr>
          </a:p>
          <a:p>
            <a:pPr marL="557213" lvl="1" indent="-214313" defTabSz="342900"/>
            <a:r>
              <a:rPr lang="en-US" sz="1600" dirty="0">
                <a:solidFill>
                  <a:srgbClr val="002060"/>
                </a:solidFill>
              </a:rPr>
              <a:t>Contacting 1.844.VISIT.00</a:t>
            </a:r>
          </a:p>
          <a:p>
            <a:pPr marL="6350" indent="0">
              <a:buNone/>
            </a:pPr>
            <a:endParaRPr lang="en-US" dirty="0" smtClean="0"/>
          </a:p>
          <a:p>
            <a:endParaRPr lang="en-US" dirty="0"/>
          </a:p>
          <a:p>
            <a:endParaRPr lang="en-US" dirty="0"/>
          </a:p>
        </p:txBody>
      </p:sp>
      <p:sp>
        <p:nvSpPr>
          <p:cNvPr id="4" name="Title 3"/>
          <p:cNvSpPr>
            <a:spLocks noGrp="1"/>
          </p:cNvSpPr>
          <p:nvPr>
            <p:ph type="title"/>
          </p:nvPr>
        </p:nvSpPr>
        <p:spPr/>
        <p:txBody>
          <a:bodyPr>
            <a:normAutofit fontScale="90000"/>
          </a:bodyPr>
          <a:lstStyle/>
          <a:p>
            <a:r>
              <a:rPr lang="en-US" sz="2400" dirty="0">
                <a:solidFill>
                  <a:srgbClr val="002664"/>
                </a:solidFill>
              </a:rPr>
              <a:t>MedStar Employee Plan</a:t>
            </a:r>
            <a:br>
              <a:rPr lang="en-US" sz="2400" dirty="0">
                <a:solidFill>
                  <a:srgbClr val="002664"/>
                </a:solidFill>
              </a:rPr>
            </a:br>
            <a:r>
              <a:rPr lang="en-US" sz="2400" dirty="0">
                <a:solidFill>
                  <a:srgbClr val="002664"/>
                </a:solidFill>
              </a:rPr>
              <a:t>MedStar </a:t>
            </a:r>
            <a:r>
              <a:rPr lang="en-US" sz="2400" dirty="0" err="1">
                <a:solidFill>
                  <a:srgbClr val="002664"/>
                </a:solidFill>
              </a:rPr>
              <a:t>eVisit</a:t>
            </a:r>
            <a:endParaRPr lang="en-US" dirty="0"/>
          </a:p>
        </p:txBody>
      </p:sp>
      <p:pic>
        <p:nvPicPr>
          <p:cNvPr id="5" name="Picture 4"/>
          <p:cNvPicPr>
            <a:picLocks noChangeAspect="1"/>
          </p:cNvPicPr>
          <p:nvPr/>
        </p:nvPicPr>
        <p:blipFill>
          <a:blip r:embed="rId3"/>
          <a:stretch>
            <a:fillRect/>
          </a:stretch>
        </p:blipFill>
        <p:spPr>
          <a:xfrm>
            <a:off x="6471912" y="189703"/>
            <a:ext cx="2334970" cy="737680"/>
          </a:xfrm>
          <a:prstGeom prst="rect">
            <a:avLst/>
          </a:prstGeom>
        </p:spPr>
      </p:pic>
    </p:spTree>
    <p:extLst>
      <p:ext uri="{BB962C8B-B14F-4D97-AF65-F5344CB8AC3E}">
        <p14:creationId xmlns:p14="http://schemas.microsoft.com/office/powerpoint/2010/main" val="12028573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Provider Resources </a:t>
            </a:r>
            <a:endParaRPr lang="en-US" dirty="0"/>
          </a:p>
        </p:txBody>
      </p:sp>
      <p:sp>
        <p:nvSpPr>
          <p:cNvPr id="4" name="Rectangle 3"/>
          <p:cNvSpPr/>
          <p:nvPr/>
        </p:nvSpPr>
        <p:spPr>
          <a:xfrm>
            <a:off x="871008" y="5105400"/>
            <a:ext cx="7228416" cy="307777"/>
          </a:xfrm>
          <a:prstGeom prst="rect">
            <a:avLst/>
          </a:prstGeom>
        </p:spPr>
        <p:txBody>
          <a:bodyPr wrap="square">
            <a:spAutoFit/>
          </a:bodyPr>
          <a:lstStyle/>
          <a:p>
            <a:pPr algn="ctr"/>
            <a:r>
              <a:rPr lang="en-US" sz="1400" dirty="0" smtClean="0">
                <a:solidFill>
                  <a:prstClr val="black"/>
                </a:solidFill>
                <a:latin typeface="Arial"/>
                <a:cs typeface="Arial"/>
              </a:rPr>
              <a:t>.</a:t>
            </a:r>
            <a:endParaRPr lang="en-US" sz="1400" dirty="0">
              <a:solidFill>
                <a:prstClr val="black"/>
              </a:solidFill>
              <a:latin typeface="Arial"/>
              <a:cs typeface="Arial"/>
            </a:endParaRPr>
          </a:p>
        </p:txBody>
      </p:sp>
    </p:spTree>
    <p:extLst>
      <p:ext uri="{BB962C8B-B14F-4D97-AF65-F5344CB8AC3E}">
        <p14:creationId xmlns:p14="http://schemas.microsoft.com/office/powerpoint/2010/main" val="27276504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350" indent="0">
              <a:buNone/>
            </a:pPr>
            <a:endParaRPr lang="en-US" dirty="0" smtClean="0">
              <a:solidFill>
                <a:srgbClr val="002060"/>
              </a:solidFill>
            </a:endParaRPr>
          </a:p>
          <a:p>
            <a:pPr marL="6350" indent="0">
              <a:buNone/>
            </a:pPr>
            <a:endParaRPr lang="en-US" dirty="0" smtClean="0"/>
          </a:p>
          <a:p>
            <a:endParaRPr lang="en-US" dirty="0"/>
          </a:p>
          <a:p>
            <a:endParaRPr lang="en-US" dirty="0"/>
          </a:p>
        </p:txBody>
      </p:sp>
      <p:sp>
        <p:nvSpPr>
          <p:cNvPr id="4" name="Title 3"/>
          <p:cNvSpPr>
            <a:spLocks noGrp="1"/>
          </p:cNvSpPr>
          <p:nvPr>
            <p:ph type="title"/>
          </p:nvPr>
        </p:nvSpPr>
        <p:spPr/>
        <p:txBody>
          <a:bodyPr>
            <a:normAutofit/>
          </a:bodyPr>
          <a:lstStyle/>
          <a:p>
            <a:r>
              <a:rPr lang="en-US" sz="2400" dirty="0">
                <a:solidFill>
                  <a:srgbClr val="002664"/>
                </a:solidFill>
              </a:rPr>
              <a:t>Provider Website </a:t>
            </a:r>
            <a:endParaRPr lang="en-US" dirty="0"/>
          </a:p>
        </p:txBody>
      </p:sp>
      <p:pic>
        <p:nvPicPr>
          <p:cNvPr id="5" name="Picture 4"/>
          <p:cNvPicPr>
            <a:picLocks noChangeAspect="1"/>
          </p:cNvPicPr>
          <p:nvPr/>
        </p:nvPicPr>
        <p:blipFill>
          <a:blip r:embed="rId2"/>
          <a:stretch>
            <a:fillRect/>
          </a:stretch>
        </p:blipFill>
        <p:spPr>
          <a:xfrm>
            <a:off x="6471912" y="189703"/>
            <a:ext cx="2334970" cy="737680"/>
          </a:xfrm>
          <a:prstGeom prst="rect">
            <a:avLst/>
          </a:prstGeom>
        </p:spPr>
      </p:pic>
      <p:pic>
        <p:nvPicPr>
          <p:cNvPr id="6" name="Content Placeholder 4"/>
          <p:cNvPicPr>
            <a:picLocks noChangeAspect="1"/>
          </p:cNvPicPr>
          <p:nvPr/>
        </p:nvPicPr>
        <p:blipFill>
          <a:blip r:embed="rId3"/>
          <a:stretch>
            <a:fillRect/>
          </a:stretch>
        </p:blipFill>
        <p:spPr bwMode="gray">
          <a:xfrm>
            <a:off x="687716" y="1219200"/>
            <a:ext cx="7768568" cy="4800600"/>
          </a:xfrm>
          <a:prstGeom prst="rect">
            <a:avLst/>
          </a:prstGeom>
        </p:spPr>
      </p:pic>
    </p:spTree>
    <p:extLst>
      <p:ext uri="{BB962C8B-B14F-4D97-AF65-F5344CB8AC3E}">
        <p14:creationId xmlns:p14="http://schemas.microsoft.com/office/powerpoint/2010/main" val="1458393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57175" lvl="0" indent="-257175" defTabSz="342900">
              <a:spcBef>
                <a:spcPts val="0"/>
              </a:spcBef>
              <a:buSzPts val="1100"/>
              <a:buFont typeface="Symbol" panose="05050102010706020507" pitchFamily="18" charset="2"/>
              <a:buChar char=""/>
              <a:tabLst>
                <a:tab pos="534035" algn="l"/>
              </a:tabLst>
            </a:pPr>
            <a:r>
              <a:rPr lang="en-US" sz="1600" spc="-5" dirty="0">
                <a:solidFill>
                  <a:srgbClr val="002060"/>
                </a:solidFill>
                <a:ea typeface="Symbol" panose="05050102010706020507" pitchFamily="18" charset="2"/>
                <a:cs typeface="Times New Roman" panose="02020603050405020304" pitchFamily="18" charset="0"/>
              </a:rPr>
              <a:t>Certificate</a:t>
            </a:r>
            <a:r>
              <a:rPr lang="en-US" sz="1600" spc="-10" dirty="0">
                <a:solidFill>
                  <a:srgbClr val="002060"/>
                </a:solidFill>
                <a:ea typeface="Symbol" panose="05050102010706020507" pitchFamily="18" charset="2"/>
                <a:cs typeface="Times New Roman" panose="02020603050405020304" pitchFamily="18" charset="0"/>
              </a:rPr>
              <a:t> of</a:t>
            </a:r>
            <a:r>
              <a:rPr lang="en-US" sz="1600" spc="10" dirty="0">
                <a:solidFill>
                  <a:srgbClr val="002060"/>
                </a:solidFill>
                <a:ea typeface="Symbol" panose="05050102010706020507" pitchFamily="18" charset="2"/>
                <a:cs typeface="Times New Roman" panose="02020603050405020304" pitchFamily="18" charset="0"/>
              </a:rPr>
              <a:t> </a:t>
            </a:r>
            <a:r>
              <a:rPr lang="en-US" sz="1600" spc="-5" dirty="0">
                <a:solidFill>
                  <a:srgbClr val="002060"/>
                </a:solidFill>
                <a:ea typeface="Symbol" panose="05050102010706020507" pitchFamily="18" charset="2"/>
                <a:cs typeface="Times New Roman" panose="02020603050405020304" pitchFamily="18" charset="0"/>
              </a:rPr>
              <a:t>Coverage</a:t>
            </a:r>
            <a:endParaRPr lang="en-US" sz="1600" dirty="0">
              <a:solidFill>
                <a:srgbClr val="002060"/>
              </a:solidFill>
              <a:ea typeface="Symbol" panose="05050102010706020507" pitchFamily="18" charset="2"/>
              <a:cs typeface="Times New Roman" panose="02020603050405020304" pitchFamily="18" charset="0"/>
            </a:endParaRPr>
          </a:p>
          <a:p>
            <a:pPr marL="257175" lvl="0" indent="-257175" defTabSz="342900">
              <a:spcBef>
                <a:spcPts val="585"/>
              </a:spcBef>
              <a:buSzPts val="1100"/>
              <a:buFont typeface="Symbol" panose="05050102010706020507" pitchFamily="18" charset="2"/>
              <a:buChar char=""/>
              <a:tabLst>
                <a:tab pos="534035" algn="l"/>
              </a:tabLst>
            </a:pPr>
            <a:r>
              <a:rPr lang="en-US" sz="1600" spc="-5" dirty="0">
                <a:solidFill>
                  <a:srgbClr val="002060"/>
                </a:solidFill>
                <a:ea typeface="Symbol" panose="05050102010706020507" pitchFamily="18" charset="2"/>
                <a:cs typeface="Times New Roman" panose="02020603050405020304" pitchFamily="18" charset="0"/>
              </a:rPr>
              <a:t>Provider</a:t>
            </a:r>
            <a:r>
              <a:rPr lang="en-US" sz="1600" spc="10" dirty="0">
                <a:solidFill>
                  <a:srgbClr val="002060"/>
                </a:solidFill>
                <a:ea typeface="Symbol" panose="05050102010706020507" pitchFamily="18" charset="2"/>
                <a:cs typeface="Times New Roman" panose="02020603050405020304" pitchFamily="18" charset="0"/>
              </a:rPr>
              <a:t> </a:t>
            </a:r>
            <a:r>
              <a:rPr lang="en-US" sz="1600" spc="-5" dirty="0">
                <a:solidFill>
                  <a:srgbClr val="002060"/>
                </a:solidFill>
                <a:ea typeface="Symbol" panose="05050102010706020507" pitchFamily="18" charset="2"/>
                <a:cs typeface="Times New Roman" panose="02020603050405020304" pitchFamily="18" charset="0"/>
              </a:rPr>
              <a:t>Manual</a:t>
            </a:r>
          </a:p>
          <a:p>
            <a:pPr marL="257175" lvl="0" indent="-257175" defTabSz="342900">
              <a:spcBef>
                <a:spcPts val="585"/>
              </a:spcBef>
              <a:buSzPts val="1100"/>
              <a:buFont typeface="Symbol" panose="05050102010706020507" pitchFamily="18" charset="2"/>
              <a:buChar char=""/>
              <a:tabLst>
                <a:tab pos="534035" algn="l"/>
              </a:tabLst>
            </a:pPr>
            <a:r>
              <a:rPr lang="en-US" sz="1600" spc="-5" dirty="0">
                <a:solidFill>
                  <a:srgbClr val="002060"/>
                </a:solidFill>
                <a:ea typeface="Symbol" panose="05050102010706020507" pitchFamily="18" charset="2"/>
                <a:cs typeface="Times New Roman" panose="02020603050405020304" pitchFamily="18" charset="0"/>
              </a:rPr>
              <a:t>Medical Policies &amp; Payment Policies</a:t>
            </a:r>
            <a:endParaRPr lang="en-US" sz="1600" dirty="0">
              <a:solidFill>
                <a:srgbClr val="002060"/>
              </a:solidFill>
              <a:ea typeface="Symbol" panose="05050102010706020507" pitchFamily="18" charset="2"/>
              <a:cs typeface="Times New Roman" panose="02020603050405020304" pitchFamily="18" charset="0"/>
            </a:endParaRPr>
          </a:p>
          <a:p>
            <a:pPr marL="257175" lvl="0" indent="-257175" defTabSz="342900">
              <a:spcBef>
                <a:spcPts val="585"/>
              </a:spcBef>
              <a:buSzPts val="1100"/>
              <a:buFont typeface="Symbol" panose="05050102010706020507" pitchFamily="18" charset="2"/>
              <a:buChar char=""/>
              <a:tabLst>
                <a:tab pos="534035" algn="l"/>
              </a:tabLst>
            </a:pPr>
            <a:r>
              <a:rPr lang="en-US" sz="1600" spc="-5" dirty="0">
                <a:solidFill>
                  <a:srgbClr val="002060"/>
                </a:solidFill>
                <a:ea typeface="Symbol" panose="05050102010706020507" pitchFamily="18" charset="2"/>
                <a:cs typeface="Times New Roman" panose="02020603050405020304" pitchFamily="18" charset="0"/>
              </a:rPr>
              <a:t>Utilization</a:t>
            </a:r>
            <a:r>
              <a:rPr lang="en-US" sz="1600" spc="5" dirty="0">
                <a:solidFill>
                  <a:srgbClr val="002060"/>
                </a:solidFill>
                <a:ea typeface="Symbol" panose="05050102010706020507" pitchFamily="18" charset="2"/>
                <a:cs typeface="Times New Roman" panose="02020603050405020304" pitchFamily="18" charset="0"/>
              </a:rPr>
              <a:t> </a:t>
            </a:r>
            <a:r>
              <a:rPr lang="en-US" sz="1600" spc="-5" dirty="0">
                <a:solidFill>
                  <a:srgbClr val="002060"/>
                </a:solidFill>
                <a:ea typeface="Symbol" panose="05050102010706020507" pitchFamily="18" charset="2"/>
                <a:cs typeface="Times New Roman" panose="02020603050405020304" pitchFamily="18" charset="0"/>
              </a:rPr>
              <a:t>Management information including Prior Authorization requirements </a:t>
            </a:r>
            <a:endParaRPr lang="en-US" sz="1600" dirty="0">
              <a:solidFill>
                <a:srgbClr val="002060"/>
              </a:solidFill>
              <a:ea typeface="Symbol" panose="05050102010706020507" pitchFamily="18" charset="2"/>
              <a:cs typeface="Times New Roman" panose="02020603050405020304" pitchFamily="18" charset="0"/>
            </a:endParaRPr>
          </a:p>
          <a:p>
            <a:pPr marL="257175" lvl="0" indent="-257175" defTabSz="342900">
              <a:spcBef>
                <a:spcPts val="595"/>
              </a:spcBef>
              <a:buSzPts val="1100"/>
              <a:buFont typeface="Symbol" panose="05050102010706020507" pitchFamily="18" charset="2"/>
              <a:buChar char=""/>
              <a:tabLst>
                <a:tab pos="534035" algn="l"/>
              </a:tabLst>
            </a:pPr>
            <a:r>
              <a:rPr lang="en-US" sz="1600" spc="-5" dirty="0">
                <a:solidFill>
                  <a:srgbClr val="002060"/>
                </a:solidFill>
                <a:ea typeface="Symbol" panose="05050102010706020507" pitchFamily="18" charset="2"/>
                <a:cs typeface="Times New Roman" panose="02020603050405020304" pitchFamily="18" charset="0"/>
              </a:rPr>
              <a:t>Pharmacy</a:t>
            </a:r>
            <a:r>
              <a:rPr lang="en-US" sz="1600" spc="-10" dirty="0">
                <a:solidFill>
                  <a:srgbClr val="002060"/>
                </a:solidFill>
                <a:ea typeface="Symbol" panose="05050102010706020507" pitchFamily="18" charset="2"/>
                <a:cs typeface="Times New Roman" panose="02020603050405020304" pitchFamily="18" charset="0"/>
              </a:rPr>
              <a:t> </a:t>
            </a:r>
            <a:r>
              <a:rPr lang="en-US" sz="1600" spc="-5" dirty="0">
                <a:solidFill>
                  <a:srgbClr val="002060"/>
                </a:solidFill>
                <a:ea typeface="Symbol" panose="05050102010706020507" pitchFamily="18" charset="2"/>
                <a:cs typeface="Times New Roman" panose="02020603050405020304" pitchFamily="18" charset="0"/>
              </a:rPr>
              <a:t>information including protocols and the formulary (and a list of drugs covered under the medical benefit)</a:t>
            </a:r>
          </a:p>
          <a:p>
            <a:pPr marL="257175" lvl="0" indent="-257175" defTabSz="342900">
              <a:spcBef>
                <a:spcPts val="585"/>
              </a:spcBef>
              <a:buSzPts val="1100"/>
              <a:buFont typeface="Symbol" panose="05050102010706020507" pitchFamily="18" charset="2"/>
              <a:buChar char=""/>
              <a:tabLst>
                <a:tab pos="534035" algn="l"/>
              </a:tabLst>
            </a:pPr>
            <a:r>
              <a:rPr lang="en-US" sz="1600" spc="-5" dirty="0">
                <a:solidFill>
                  <a:srgbClr val="002060"/>
                </a:solidFill>
                <a:ea typeface="Symbol" panose="05050102010706020507" pitchFamily="18" charset="2"/>
                <a:cs typeface="Times New Roman" panose="02020603050405020304" pitchFamily="18" charset="0"/>
              </a:rPr>
              <a:t>Behavioral</a:t>
            </a:r>
            <a:r>
              <a:rPr lang="en-US" sz="1600" dirty="0">
                <a:solidFill>
                  <a:srgbClr val="002060"/>
                </a:solidFill>
                <a:ea typeface="Symbol" panose="05050102010706020507" pitchFamily="18" charset="2"/>
                <a:cs typeface="Times New Roman" panose="02020603050405020304" pitchFamily="18" charset="0"/>
              </a:rPr>
              <a:t> </a:t>
            </a:r>
            <a:r>
              <a:rPr lang="en-US" sz="1600" spc="-5" dirty="0">
                <a:solidFill>
                  <a:srgbClr val="002060"/>
                </a:solidFill>
                <a:ea typeface="Symbol" panose="05050102010706020507" pitchFamily="18" charset="2"/>
                <a:cs typeface="Times New Roman" panose="02020603050405020304" pitchFamily="18" charset="0"/>
              </a:rPr>
              <a:t>Health</a:t>
            </a:r>
            <a:r>
              <a:rPr lang="en-US" sz="1600" spc="5" dirty="0">
                <a:solidFill>
                  <a:srgbClr val="002060"/>
                </a:solidFill>
                <a:ea typeface="Symbol" panose="05050102010706020507" pitchFamily="18" charset="2"/>
                <a:cs typeface="Times New Roman" panose="02020603050405020304" pitchFamily="18" charset="0"/>
              </a:rPr>
              <a:t> </a:t>
            </a:r>
            <a:r>
              <a:rPr lang="en-US" sz="1600" spc="-5" dirty="0">
                <a:solidFill>
                  <a:srgbClr val="002060"/>
                </a:solidFill>
                <a:ea typeface="Symbol" panose="05050102010706020507" pitchFamily="18" charset="2"/>
                <a:cs typeface="Times New Roman" panose="02020603050405020304" pitchFamily="18" charset="0"/>
              </a:rPr>
              <a:t>Resources</a:t>
            </a:r>
            <a:endParaRPr lang="en-US" sz="1600" dirty="0">
              <a:solidFill>
                <a:srgbClr val="002060"/>
              </a:solidFill>
              <a:ea typeface="Symbol" panose="05050102010706020507" pitchFamily="18" charset="2"/>
              <a:cs typeface="Times New Roman" panose="02020603050405020304" pitchFamily="18" charset="0"/>
            </a:endParaRPr>
          </a:p>
          <a:p>
            <a:pPr marL="257175" lvl="0" indent="-257175" defTabSz="342900">
              <a:spcBef>
                <a:spcPts val="600"/>
              </a:spcBef>
              <a:buSzPts val="1100"/>
              <a:buFont typeface="Symbol" panose="05050102010706020507" pitchFamily="18" charset="2"/>
              <a:buChar char=""/>
              <a:tabLst>
                <a:tab pos="534035" algn="l"/>
              </a:tabLst>
            </a:pPr>
            <a:r>
              <a:rPr lang="en-US" sz="1600" spc="-5" dirty="0">
                <a:solidFill>
                  <a:srgbClr val="002060"/>
                </a:solidFill>
                <a:ea typeface="Symbol" panose="05050102010706020507" pitchFamily="18" charset="2"/>
                <a:cs typeface="Times New Roman" panose="02020603050405020304" pitchFamily="18" charset="0"/>
              </a:rPr>
              <a:t>Provider</a:t>
            </a:r>
            <a:r>
              <a:rPr lang="en-US" sz="1600" spc="5" dirty="0">
                <a:solidFill>
                  <a:srgbClr val="002060"/>
                </a:solidFill>
                <a:ea typeface="Symbol" panose="05050102010706020507" pitchFamily="18" charset="2"/>
                <a:cs typeface="Times New Roman" panose="02020603050405020304" pitchFamily="18" charset="0"/>
              </a:rPr>
              <a:t> </a:t>
            </a:r>
            <a:r>
              <a:rPr lang="en-US" sz="1600" spc="-5" dirty="0">
                <a:solidFill>
                  <a:srgbClr val="002060"/>
                </a:solidFill>
                <a:ea typeface="Symbol" panose="05050102010706020507" pitchFamily="18" charset="2"/>
                <a:cs typeface="Times New Roman" panose="02020603050405020304" pitchFamily="18" charset="0"/>
              </a:rPr>
              <a:t>Directory</a:t>
            </a:r>
            <a:endParaRPr lang="en-US" sz="1600" dirty="0">
              <a:solidFill>
                <a:srgbClr val="002060"/>
              </a:solidFill>
              <a:ea typeface="Symbol" panose="05050102010706020507" pitchFamily="18" charset="2"/>
              <a:cs typeface="Times New Roman" panose="02020603050405020304" pitchFamily="18" charset="0"/>
            </a:endParaRPr>
          </a:p>
          <a:p>
            <a:pPr marL="257175" lvl="0" indent="-257175" defTabSz="342900">
              <a:spcBef>
                <a:spcPts val="585"/>
              </a:spcBef>
              <a:buSzPts val="1100"/>
              <a:buFont typeface="Symbol" panose="05050102010706020507" pitchFamily="18" charset="2"/>
              <a:buChar char=""/>
              <a:tabLst>
                <a:tab pos="534035" algn="l"/>
              </a:tabLst>
            </a:pPr>
            <a:r>
              <a:rPr lang="en-US" sz="1600" spc="-5" dirty="0">
                <a:solidFill>
                  <a:srgbClr val="002060"/>
                </a:solidFill>
                <a:ea typeface="Symbol" panose="05050102010706020507" pitchFamily="18" charset="2"/>
                <a:cs typeface="Times New Roman" panose="02020603050405020304" pitchFamily="18" charset="0"/>
              </a:rPr>
              <a:t>Provider Newsletters </a:t>
            </a:r>
            <a:endParaRPr lang="en-US" sz="1600" dirty="0">
              <a:solidFill>
                <a:srgbClr val="002060"/>
              </a:solidFill>
              <a:ea typeface="Symbol" panose="05050102010706020507" pitchFamily="18" charset="2"/>
              <a:cs typeface="Times New Roman" panose="02020603050405020304" pitchFamily="18" charset="0"/>
            </a:endParaRPr>
          </a:p>
          <a:p>
            <a:pPr marL="257175" lvl="0" indent="-257175" defTabSz="342900">
              <a:spcBef>
                <a:spcPts val="585"/>
              </a:spcBef>
              <a:buSzPts val="1100"/>
              <a:buFont typeface="Symbol" panose="05050102010706020507" pitchFamily="18" charset="2"/>
              <a:buChar char=""/>
              <a:tabLst>
                <a:tab pos="534035" algn="l"/>
              </a:tabLst>
            </a:pPr>
            <a:r>
              <a:rPr lang="en-US" sz="1600" spc="-5" dirty="0">
                <a:solidFill>
                  <a:srgbClr val="002060"/>
                </a:solidFill>
                <a:ea typeface="Symbol" panose="05050102010706020507" pitchFamily="18" charset="2"/>
                <a:cs typeface="Times New Roman" panose="02020603050405020304" pitchFamily="18" charset="0"/>
              </a:rPr>
              <a:t>Notice of Privacy Practices </a:t>
            </a:r>
            <a:endParaRPr lang="en-US" sz="1600" dirty="0">
              <a:solidFill>
                <a:srgbClr val="002060"/>
              </a:solidFill>
              <a:ea typeface="Symbol" panose="05050102010706020507" pitchFamily="18" charset="2"/>
              <a:cs typeface="Times New Roman" panose="02020603050405020304" pitchFamily="18" charset="0"/>
            </a:endParaRPr>
          </a:p>
          <a:p>
            <a:pPr marL="257175" lvl="0" indent="-257175" defTabSz="342900">
              <a:spcBef>
                <a:spcPts val="585"/>
              </a:spcBef>
              <a:buSzPts val="1100"/>
              <a:buFont typeface="Symbol" panose="05050102010706020507" pitchFamily="18" charset="2"/>
              <a:buChar char=""/>
              <a:tabLst>
                <a:tab pos="534035" algn="l"/>
              </a:tabLst>
            </a:pPr>
            <a:r>
              <a:rPr lang="en-US" sz="1600" spc="-5" dirty="0">
                <a:solidFill>
                  <a:srgbClr val="002060"/>
                </a:solidFill>
                <a:ea typeface="Symbol" panose="05050102010706020507" pitchFamily="18" charset="2"/>
                <a:cs typeface="Times New Roman" panose="02020603050405020304" pitchFamily="18" charset="0"/>
              </a:rPr>
              <a:t>Quick Reference Guide (including contact information)</a:t>
            </a:r>
            <a:endParaRPr lang="en-US" sz="1600" dirty="0">
              <a:solidFill>
                <a:srgbClr val="002060"/>
              </a:solidFill>
              <a:ea typeface="Symbol" panose="05050102010706020507" pitchFamily="18" charset="2"/>
              <a:cs typeface="Times New Roman" panose="02020603050405020304" pitchFamily="18" charset="0"/>
            </a:endParaRPr>
          </a:p>
          <a:p>
            <a:pPr marL="257175" lvl="0" indent="-257175" defTabSz="342900">
              <a:spcBef>
                <a:spcPts val="585"/>
              </a:spcBef>
              <a:buSzPts val="1100"/>
              <a:buFont typeface="Symbol" panose="05050102010706020507" pitchFamily="18" charset="2"/>
              <a:buChar char=""/>
              <a:tabLst>
                <a:tab pos="534035" algn="l"/>
              </a:tabLst>
            </a:pPr>
            <a:r>
              <a:rPr lang="en-US" sz="1600" dirty="0">
                <a:solidFill>
                  <a:srgbClr val="002060"/>
                </a:solidFill>
                <a:ea typeface="Symbol" panose="05050102010706020507" pitchFamily="18" charset="2"/>
                <a:cs typeface="Times New Roman" panose="02020603050405020304" pitchFamily="18" charset="0"/>
              </a:rPr>
              <a:t>Medical Management services and forms</a:t>
            </a:r>
          </a:p>
          <a:p>
            <a:pPr marL="257175" lvl="0" indent="-257175" defTabSz="342900">
              <a:spcBef>
                <a:spcPts val="585"/>
              </a:spcBef>
              <a:buSzPts val="1100"/>
              <a:buFont typeface="Symbol" panose="05050102010706020507" pitchFamily="18" charset="2"/>
              <a:buChar char=""/>
              <a:tabLst>
                <a:tab pos="534035" algn="l"/>
              </a:tabLst>
            </a:pPr>
            <a:r>
              <a:rPr lang="en-US" sz="1600" dirty="0">
                <a:solidFill>
                  <a:srgbClr val="002060"/>
                </a:solidFill>
                <a:ea typeface="Symbol" panose="05050102010706020507" pitchFamily="18" charset="2"/>
                <a:cs typeface="Times New Roman" panose="02020603050405020304" pitchFamily="18" charset="0"/>
              </a:rPr>
              <a:t>Provider </a:t>
            </a:r>
            <a:r>
              <a:rPr lang="en-US" sz="1600" dirty="0" err="1">
                <a:solidFill>
                  <a:srgbClr val="002060"/>
                </a:solidFill>
                <a:ea typeface="Symbol" panose="05050102010706020507" pitchFamily="18" charset="2"/>
                <a:cs typeface="Times New Roman" panose="02020603050405020304" pitchFamily="18" charset="0"/>
              </a:rPr>
              <a:t>OnLine</a:t>
            </a:r>
            <a:r>
              <a:rPr lang="en-US" sz="1600" dirty="0">
                <a:solidFill>
                  <a:srgbClr val="002060"/>
                </a:solidFill>
                <a:ea typeface="Symbol" panose="05050102010706020507" pitchFamily="18" charset="2"/>
                <a:cs typeface="Times New Roman" panose="02020603050405020304" pitchFamily="18" charset="0"/>
              </a:rPr>
              <a:t> for access to claim information</a:t>
            </a:r>
          </a:p>
          <a:p>
            <a:pPr marL="257175" lvl="0" indent="-257175" defTabSz="342900">
              <a:spcBef>
                <a:spcPts val="585"/>
              </a:spcBef>
              <a:buSzPts val="1100"/>
              <a:buFont typeface="Symbol" panose="05050102010706020507" pitchFamily="18" charset="2"/>
              <a:buChar char=""/>
              <a:tabLst>
                <a:tab pos="534035" algn="l"/>
              </a:tabLst>
            </a:pPr>
            <a:r>
              <a:rPr lang="en-US" sz="1600" dirty="0">
                <a:solidFill>
                  <a:srgbClr val="002060"/>
                </a:solidFill>
                <a:ea typeface="Symbol" panose="05050102010706020507" pitchFamily="18" charset="2"/>
                <a:cs typeface="Times New Roman" panose="02020603050405020304" pitchFamily="18" charset="0"/>
              </a:rPr>
              <a:t>Training Opportunities</a:t>
            </a:r>
          </a:p>
          <a:p>
            <a:pPr marL="6350" indent="0">
              <a:buNone/>
            </a:pPr>
            <a:endParaRPr lang="en-US" dirty="0" smtClean="0">
              <a:solidFill>
                <a:srgbClr val="002060"/>
              </a:solidFill>
            </a:endParaRPr>
          </a:p>
          <a:p>
            <a:pPr marL="6350" indent="0">
              <a:buNone/>
            </a:pPr>
            <a:endParaRPr lang="en-US" dirty="0" smtClean="0"/>
          </a:p>
          <a:p>
            <a:endParaRPr lang="en-US" dirty="0"/>
          </a:p>
          <a:p>
            <a:endParaRPr lang="en-US" dirty="0"/>
          </a:p>
        </p:txBody>
      </p:sp>
      <p:sp>
        <p:nvSpPr>
          <p:cNvPr id="4" name="Title 3"/>
          <p:cNvSpPr>
            <a:spLocks noGrp="1"/>
          </p:cNvSpPr>
          <p:nvPr>
            <p:ph type="title"/>
          </p:nvPr>
        </p:nvSpPr>
        <p:spPr/>
        <p:txBody>
          <a:bodyPr>
            <a:normAutofit/>
          </a:bodyPr>
          <a:lstStyle/>
          <a:p>
            <a:r>
              <a:rPr lang="en-US" sz="2400" dirty="0">
                <a:solidFill>
                  <a:srgbClr val="002664"/>
                </a:solidFill>
              </a:rPr>
              <a:t>Provider Website Resources </a:t>
            </a:r>
            <a:endParaRPr lang="en-US" dirty="0"/>
          </a:p>
        </p:txBody>
      </p:sp>
      <p:pic>
        <p:nvPicPr>
          <p:cNvPr id="5" name="Picture 4"/>
          <p:cNvPicPr>
            <a:picLocks noChangeAspect="1"/>
          </p:cNvPicPr>
          <p:nvPr/>
        </p:nvPicPr>
        <p:blipFill>
          <a:blip r:embed="rId2"/>
          <a:stretch>
            <a:fillRect/>
          </a:stretch>
        </p:blipFill>
        <p:spPr>
          <a:xfrm>
            <a:off x="6471912" y="189703"/>
            <a:ext cx="2334970" cy="737680"/>
          </a:xfrm>
          <a:prstGeom prst="rect">
            <a:avLst/>
          </a:prstGeom>
        </p:spPr>
      </p:pic>
    </p:spTree>
    <p:extLst>
      <p:ext uri="{BB962C8B-B14F-4D97-AF65-F5344CB8AC3E}">
        <p14:creationId xmlns:p14="http://schemas.microsoft.com/office/powerpoint/2010/main" val="15034844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22694"/>
            <a:ext cx="8229600" cy="4953000"/>
          </a:xfrm>
        </p:spPr>
        <p:txBody>
          <a:bodyPr/>
          <a:lstStyle/>
          <a:p>
            <a:pPr marL="450850" lvl="1" indent="-227013" defTabSz="933295" fontAlgn="base">
              <a:spcBef>
                <a:spcPts val="600"/>
              </a:spcBef>
              <a:buFont typeface="Courier New" pitchFamily="49" charset="0"/>
              <a:buChar char="o"/>
              <a:defRPr/>
            </a:pPr>
            <a:r>
              <a:rPr lang="en-US" sz="1600" kern="0" dirty="0">
                <a:solidFill>
                  <a:srgbClr val="242D69"/>
                </a:solidFill>
                <a:cs typeface="Arial" pitchFamily="34" charset="0"/>
              </a:rPr>
              <a:t>Specifically designed for practitioners and providers affiliated with </a:t>
            </a:r>
            <a:r>
              <a:rPr lang="en-US" sz="1600" kern="0" dirty="0" smtClean="0">
                <a:solidFill>
                  <a:srgbClr val="242D69"/>
                </a:solidFill>
                <a:cs typeface="Arial" pitchFamily="34" charset="0"/>
              </a:rPr>
              <a:t>MedStar Select</a:t>
            </a:r>
            <a:endParaRPr lang="en-US" sz="1600" kern="0" dirty="0">
              <a:solidFill>
                <a:srgbClr val="242D69"/>
              </a:solidFill>
              <a:cs typeface="Arial" pitchFamily="34" charset="0"/>
            </a:endParaRPr>
          </a:p>
          <a:p>
            <a:pPr marL="450850" lvl="1" indent="-227013" defTabSz="933295" fontAlgn="base">
              <a:spcBef>
                <a:spcPts val="600"/>
              </a:spcBef>
              <a:buFont typeface="Courier New" pitchFamily="49" charset="0"/>
              <a:buChar char="o"/>
              <a:defRPr/>
            </a:pPr>
            <a:r>
              <a:rPr lang="en-US" sz="1600" kern="0" dirty="0">
                <a:solidFill>
                  <a:srgbClr val="242D69"/>
                </a:solidFill>
                <a:cs typeface="Arial" pitchFamily="34" charset="0"/>
              </a:rPr>
              <a:t>The Portal allows quick and efficient access to claim, benefit, and eligibility information for our members. </a:t>
            </a:r>
          </a:p>
          <a:p>
            <a:pPr marL="450850" lvl="1" indent="-227013" defTabSz="933295" fontAlgn="base">
              <a:spcBef>
                <a:spcPts val="600"/>
              </a:spcBef>
              <a:buFont typeface="Courier New" pitchFamily="49" charset="0"/>
              <a:buChar char="o"/>
              <a:defRPr/>
            </a:pPr>
            <a:r>
              <a:rPr lang="en-US" sz="1600" kern="0" dirty="0">
                <a:solidFill>
                  <a:srgbClr val="242D69"/>
                </a:solidFill>
                <a:cs typeface="Arial" pitchFamily="34" charset="0"/>
              </a:rPr>
              <a:t>In addition, providers can chat online with Provider Services by clicking the link at the bottom of the home page. </a:t>
            </a:r>
          </a:p>
          <a:p>
            <a:pPr marL="6350" indent="0">
              <a:buNone/>
            </a:pPr>
            <a:endParaRPr lang="en-US" dirty="0" smtClean="0">
              <a:solidFill>
                <a:srgbClr val="002060"/>
              </a:solidFill>
            </a:endParaRPr>
          </a:p>
          <a:p>
            <a:pPr marL="6350" indent="0">
              <a:buNone/>
            </a:pPr>
            <a:endParaRPr lang="en-US" dirty="0" smtClean="0"/>
          </a:p>
          <a:p>
            <a:endParaRPr lang="en-US" dirty="0"/>
          </a:p>
          <a:p>
            <a:endParaRPr lang="en-US" dirty="0"/>
          </a:p>
        </p:txBody>
      </p:sp>
      <p:sp>
        <p:nvSpPr>
          <p:cNvPr id="4" name="Title 3"/>
          <p:cNvSpPr>
            <a:spLocks noGrp="1"/>
          </p:cNvSpPr>
          <p:nvPr>
            <p:ph type="title"/>
          </p:nvPr>
        </p:nvSpPr>
        <p:spPr/>
        <p:txBody>
          <a:bodyPr>
            <a:normAutofit/>
          </a:bodyPr>
          <a:lstStyle/>
          <a:p>
            <a:r>
              <a:rPr lang="en-US" sz="2400" dirty="0">
                <a:solidFill>
                  <a:srgbClr val="1F497D"/>
                </a:solidFill>
              </a:rPr>
              <a:t>Provider </a:t>
            </a:r>
            <a:r>
              <a:rPr lang="en-US" sz="2400" dirty="0" err="1">
                <a:solidFill>
                  <a:srgbClr val="1F497D"/>
                </a:solidFill>
              </a:rPr>
              <a:t>OnLine</a:t>
            </a:r>
            <a:r>
              <a:rPr lang="en-US" sz="2400" dirty="0">
                <a:solidFill>
                  <a:srgbClr val="1F497D"/>
                </a:solidFill>
              </a:rPr>
              <a:t> Portal</a:t>
            </a:r>
            <a:endParaRPr lang="en-US" dirty="0"/>
          </a:p>
        </p:txBody>
      </p:sp>
      <p:pic>
        <p:nvPicPr>
          <p:cNvPr id="5" name="Picture 4"/>
          <p:cNvPicPr>
            <a:picLocks noChangeAspect="1"/>
          </p:cNvPicPr>
          <p:nvPr/>
        </p:nvPicPr>
        <p:blipFill>
          <a:blip r:embed="rId2"/>
          <a:stretch>
            <a:fillRect/>
          </a:stretch>
        </p:blipFill>
        <p:spPr>
          <a:xfrm>
            <a:off x="6471912" y="189703"/>
            <a:ext cx="2334970" cy="737680"/>
          </a:xfrm>
          <a:prstGeom prst="rect">
            <a:avLst/>
          </a:prstGeom>
        </p:spPr>
      </p:pic>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0997" y="2438400"/>
            <a:ext cx="6248400" cy="3597988"/>
          </a:xfrm>
          <a:prstGeom prst="rect">
            <a:avLst/>
          </a:prstGeom>
        </p:spPr>
      </p:pic>
    </p:spTree>
    <p:extLst>
      <p:ext uri="{BB962C8B-B14F-4D97-AF65-F5344CB8AC3E}">
        <p14:creationId xmlns:p14="http://schemas.microsoft.com/office/powerpoint/2010/main" val="18780328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5159882"/>
          </a:xfrm>
        </p:spPr>
        <p:txBody>
          <a:bodyPr/>
          <a:lstStyle/>
          <a:p>
            <a:pPr marL="514350" lvl="0" indent="-285750" defTabSz="933295" fontAlgn="base">
              <a:spcBef>
                <a:spcPts val="600"/>
              </a:spcBef>
              <a:buNone/>
              <a:defRPr/>
            </a:pPr>
            <a:r>
              <a:rPr lang="en-US" sz="1700" b="1" kern="0" dirty="0">
                <a:solidFill>
                  <a:srgbClr val="242D69"/>
                </a:solidFill>
                <a:cs typeface="Arial" pitchFamily="34" charset="0"/>
              </a:rPr>
              <a:t>1.	</a:t>
            </a:r>
            <a:r>
              <a:rPr lang="en-US" b="1" kern="0" dirty="0">
                <a:solidFill>
                  <a:srgbClr val="242D69"/>
                </a:solidFill>
                <a:cs typeface="Arial" pitchFamily="34" charset="0"/>
              </a:rPr>
              <a:t>Direct Provider Services Communicating</a:t>
            </a:r>
            <a:endParaRPr lang="en-US" kern="0" dirty="0">
              <a:solidFill>
                <a:srgbClr val="242D69"/>
              </a:solidFill>
              <a:cs typeface="Arial" pitchFamily="34" charset="0"/>
            </a:endParaRPr>
          </a:p>
          <a:p>
            <a:pPr marL="800100" lvl="0" indent="-285750" defTabSz="933295" fontAlgn="base">
              <a:spcBef>
                <a:spcPts val="600"/>
              </a:spcBef>
              <a:buFontTx/>
              <a:buChar char="•"/>
              <a:defRPr/>
            </a:pPr>
            <a:r>
              <a:rPr lang="en-US" kern="0" dirty="0">
                <a:solidFill>
                  <a:srgbClr val="242D69"/>
                </a:solidFill>
                <a:cs typeface="Arial" pitchFamily="34" charset="0"/>
              </a:rPr>
              <a:t>Save time by messaging or chatting online with Provider Services through the Provider </a:t>
            </a:r>
            <a:r>
              <a:rPr lang="en-US" kern="0" dirty="0" err="1">
                <a:solidFill>
                  <a:srgbClr val="242D69"/>
                </a:solidFill>
                <a:cs typeface="Arial" pitchFamily="34" charset="0"/>
              </a:rPr>
              <a:t>OnLine</a:t>
            </a:r>
            <a:r>
              <a:rPr lang="en-US" kern="0" dirty="0">
                <a:solidFill>
                  <a:srgbClr val="242D69"/>
                </a:solidFill>
                <a:cs typeface="Arial" pitchFamily="34" charset="0"/>
              </a:rPr>
              <a:t> Portal.</a:t>
            </a:r>
          </a:p>
          <a:p>
            <a:pPr marL="800100" lvl="0" indent="-285750" defTabSz="933295" fontAlgn="base">
              <a:spcBef>
                <a:spcPts val="600"/>
              </a:spcBef>
              <a:buFontTx/>
              <a:buChar char="•"/>
              <a:defRPr/>
            </a:pPr>
            <a:r>
              <a:rPr lang="en-US" kern="0" dirty="0">
                <a:solidFill>
                  <a:srgbClr val="242D69"/>
                </a:solidFill>
                <a:cs typeface="Arial" pitchFamily="34" charset="0"/>
              </a:rPr>
              <a:t>Communications are sent directly to the appropriate service area by selecting applicable topic.</a:t>
            </a:r>
          </a:p>
          <a:p>
            <a:pPr marL="800100" lvl="0" indent="-285750" defTabSz="933295" fontAlgn="base">
              <a:spcBef>
                <a:spcPts val="600"/>
              </a:spcBef>
              <a:buFontTx/>
              <a:buChar char="•"/>
              <a:defRPr/>
            </a:pPr>
            <a:r>
              <a:rPr lang="en-US" kern="0" dirty="0">
                <a:solidFill>
                  <a:srgbClr val="242D69"/>
                </a:solidFill>
                <a:cs typeface="Arial" pitchFamily="34" charset="0"/>
              </a:rPr>
              <a:t>Providers have the options to select topics such as, but not limited to, Eligibility, Authorization Inquiry, Claim Inquiry, or Batch Inquiry. </a:t>
            </a:r>
          </a:p>
          <a:p>
            <a:pPr marL="800100" lvl="0" indent="-285750" defTabSz="933295" fontAlgn="base">
              <a:spcBef>
                <a:spcPts val="600"/>
              </a:spcBef>
              <a:buFontTx/>
              <a:buChar char="•"/>
              <a:defRPr/>
            </a:pPr>
            <a:endParaRPr lang="en-US" kern="0" dirty="0">
              <a:solidFill>
                <a:srgbClr val="242D69"/>
              </a:solidFill>
              <a:cs typeface="Arial" pitchFamily="34" charset="0"/>
            </a:endParaRPr>
          </a:p>
          <a:p>
            <a:pPr marL="223837" lvl="1" indent="0" algn="ctr" defTabSz="933295" fontAlgn="base">
              <a:spcBef>
                <a:spcPts val="600"/>
              </a:spcBef>
              <a:buNone/>
              <a:defRPr/>
            </a:pPr>
            <a:r>
              <a:rPr lang="en-US" b="1" u="sng" kern="0" dirty="0">
                <a:solidFill>
                  <a:srgbClr val="242D69"/>
                </a:solidFill>
                <a:cs typeface="Arial" pitchFamily="34" charset="0"/>
              </a:rPr>
              <a:t>Register for the Provider </a:t>
            </a:r>
            <a:r>
              <a:rPr lang="en-US" b="1" u="sng" kern="0" dirty="0" err="1">
                <a:solidFill>
                  <a:srgbClr val="242D69"/>
                </a:solidFill>
                <a:cs typeface="Arial" pitchFamily="34" charset="0"/>
              </a:rPr>
              <a:t>OnLine</a:t>
            </a:r>
            <a:r>
              <a:rPr lang="en-US" b="1" u="sng" kern="0" dirty="0">
                <a:solidFill>
                  <a:srgbClr val="242D69"/>
                </a:solidFill>
                <a:cs typeface="Arial" pitchFamily="34" charset="0"/>
              </a:rPr>
              <a:t> Portal today!  Sign up through </a:t>
            </a:r>
            <a:r>
              <a:rPr lang="en-US" u="sng" kern="0" dirty="0">
                <a:solidFill>
                  <a:srgbClr val="242D69"/>
                </a:solidFill>
                <a:cs typeface="Arial" pitchFamily="34" charset="0"/>
                <a:hlinkClick r:id="rId2"/>
              </a:rPr>
              <a:t>https://secure.togetherforyourhealth.com/WebRequests/Requests/SecurityRequest.aspx?CLIENT=000101&amp;ID=000001&amp;DIV=0001</a:t>
            </a:r>
            <a:endParaRPr lang="en-US" kern="0" dirty="0">
              <a:solidFill>
                <a:srgbClr val="242D69"/>
              </a:solidFill>
              <a:cs typeface="Arial" pitchFamily="34" charset="0"/>
            </a:endParaRPr>
          </a:p>
          <a:p>
            <a:pPr marL="450850" lvl="1" indent="-227013" algn="ctr" defTabSz="933295" fontAlgn="base">
              <a:spcBef>
                <a:spcPts val="600"/>
              </a:spcBef>
              <a:buFont typeface="Courier New" pitchFamily="49" charset="0"/>
              <a:buChar char="o"/>
              <a:defRPr/>
            </a:pPr>
            <a:endParaRPr lang="en-US" kern="0" dirty="0">
              <a:solidFill>
                <a:srgbClr val="242D69"/>
              </a:solidFill>
              <a:cs typeface="Arial" pitchFamily="34" charset="0"/>
            </a:endParaRPr>
          </a:p>
          <a:p>
            <a:pPr marL="223837" lvl="1" indent="0" algn="ctr" defTabSz="933295" fontAlgn="base">
              <a:spcBef>
                <a:spcPts val="600"/>
              </a:spcBef>
              <a:buNone/>
              <a:defRPr/>
            </a:pPr>
            <a:r>
              <a:rPr lang="en-US" sz="1500" kern="0" dirty="0">
                <a:solidFill>
                  <a:srgbClr val="242D69"/>
                </a:solidFill>
                <a:cs typeface="Arial" pitchFamily="34" charset="0"/>
              </a:rPr>
              <a:t>For further information on the Provider </a:t>
            </a:r>
            <a:r>
              <a:rPr lang="en-US" sz="1500" kern="0" dirty="0" err="1">
                <a:solidFill>
                  <a:srgbClr val="242D69"/>
                </a:solidFill>
                <a:cs typeface="Arial" pitchFamily="34" charset="0"/>
              </a:rPr>
              <a:t>OnLine</a:t>
            </a:r>
            <a:r>
              <a:rPr lang="en-US" sz="1500" kern="0" dirty="0">
                <a:solidFill>
                  <a:srgbClr val="242D69"/>
                </a:solidFill>
                <a:cs typeface="Arial" pitchFamily="34" charset="0"/>
              </a:rPr>
              <a:t> Portal, please contact Provider Services as 855.242.1042.</a:t>
            </a:r>
            <a:endParaRPr lang="en-US" sz="1700" kern="0" dirty="0">
              <a:solidFill>
                <a:srgbClr val="242D69"/>
              </a:solidFill>
              <a:cs typeface="Arial" pitchFamily="34" charset="0"/>
            </a:endParaRPr>
          </a:p>
          <a:p>
            <a:pPr marL="6350" indent="0">
              <a:buNone/>
            </a:pPr>
            <a:endParaRPr lang="en-US" dirty="0" smtClean="0"/>
          </a:p>
          <a:p>
            <a:endParaRPr lang="en-US" dirty="0"/>
          </a:p>
          <a:p>
            <a:endParaRPr lang="en-US" dirty="0"/>
          </a:p>
        </p:txBody>
      </p:sp>
      <p:sp>
        <p:nvSpPr>
          <p:cNvPr id="4" name="Title 3"/>
          <p:cNvSpPr>
            <a:spLocks noGrp="1"/>
          </p:cNvSpPr>
          <p:nvPr>
            <p:ph type="title"/>
          </p:nvPr>
        </p:nvSpPr>
        <p:spPr/>
        <p:txBody>
          <a:bodyPr>
            <a:normAutofit/>
          </a:bodyPr>
          <a:lstStyle/>
          <a:p>
            <a:r>
              <a:rPr lang="en-US" sz="2400" dirty="0">
                <a:solidFill>
                  <a:srgbClr val="1F497D"/>
                </a:solidFill>
              </a:rPr>
              <a:t>Provider </a:t>
            </a:r>
            <a:r>
              <a:rPr lang="en-US" sz="2400" dirty="0" err="1">
                <a:solidFill>
                  <a:srgbClr val="1F497D"/>
                </a:solidFill>
              </a:rPr>
              <a:t>OnLine</a:t>
            </a:r>
            <a:r>
              <a:rPr lang="en-US" sz="2400" dirty="0">
                <a:solidFill>
                  <a:srgbClr val="1F497D"/>
                </a:solidFill>
              </a:rPr>
              <a:t> Portal</a:t>
            </a:r>
            <a:endParaRPr lang="en-US" dirty="0"/>
          </a:p>
        </p:txBody>
      </p:sp>
      <p:pic>
        <p:nvPicPr>
          <p:cNvPr id="5" name="Picture 4"/>
          <p:cNvPicPr>
            <a:picLocks noChangeAspect="1"/>
          </p:cNvPicPr>
          <p:nvPr/>
        </p:nvPicPr>
        <p:blipFill>
          <a:blip r:embed="rId3"/>
          <a:stretch>
            <a:fillRect/>
          </a:stretch>
        </p:blipFill>
        <p:spPr>
          <a:xfrm>
            <a:off x="6471912" y="189703"/>
            <a:ext cx="2334970" cy="737680"/>
          </a:xfrm>
          <a:prstGeom prst="rect">
            <a:avLst/>
          </a:prstGeom>
        </p:spPr>
      </p:pic>
    </p:spTree>
    <p:extLst>
      <p:ext uri="{BB962C8B-B14F-4D97-AF65-F5344CB8AC3E}">
        <p14:creationId xmlns:p14="http://schemas.microsoft.com/office/powerpoint/2010/main" val="25179734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12318"/>
            <a:ext cx="8229600" cy="4953000"/>
          </a:xfrm>
        </p:spPr>
        <p:txBody>
          <a:bodyPr/>
          <a:lstStyle/>
          <a:p>
            <a:pPr marL="0" lvl="0" indent="0" defTabSz="933295" fontAlgn="base">
              <a:spcBef>
                <a:spcPts val="600"/>
              </a:spcBef>
              <a:buNone/>
              <a:defRPr/>
            </a:pPr>
            <a:r>
              <a:rPr lang="en-US" sz="1600" b="1" kern="0" dirty="0">
                <a:solidFill>
                  <a:srgbClr val="242D69"/>
                </a:solidFill>
                <a:cs typeface="Arial" pitchFamily="34" charset="0"/>
              </a:rPr>
              <a:t>Providers are able to:</a:t>
            </a:r>
            <a:endParaRPr lang="en-US" sz="1600" b="1" u="sng" kern="0" dirty="0">
              <a:solidFill>
                <a:srgbClr val="242D69"/>
              </a:solidFill>
              <a:cs typeface="Arial" pitchFamily="34" charset="0"/>
            </a:endParaRPr>
          </a:p>
          <a:p>
            <a:pPr marL="514350" lvl="0" indent="-285750" defTabSz="933295" fontAlgn="base">
              <a:spcBef>
                <a:spcPts val="600"/>
              </a:spcBef>
              <a:buNone/>
              <a:defRPr/>
            </a:pPr>
            <a:r>
              <a:rPr lang="en-US" sz="1600" b="1" kern="0" dirty="0">
                <a:solidFill>
                  <a:srgbClr val="242D69"/>
                </a:solidFill>
                <a:cs typeface="Arial" pitchFamily="34" charset="0"/>
              </a:rPr>
              <a:t>2.	Check Eligibility &amp; Benefits</a:t>
            </a:r>
          </a:p>
          <a:p>
            <a:pPr marL="800100" lvl="0" indent="-285750" defTabSz="933295" fontAlgn="base">
              <a:spcBef>
                <a:spcPts val="0"/>
              </a:spcBef>
              <a:buFontTx/>
              <a:buChar char="•"/>
              <a:defRPr/>
            </a:pPr>
            <a:r>
              <a:rPr lang="en-US" sz="1600" kern="0" dirty="0">
                <a:solidFill>
                  <a:srgbClr val="242D69"/>
                </a:solidFill>
                <a:cs typeface="Arial" pitchFamily="34" charset="0"/>
              </a:rPr>
              <a:t>Member eligibility verification in ONE easy step. </a:t>
            </a:r>
          </a:p>
          <a:p>
            <a:pPr marL="800100" lvl="0" indent="-285750" defTabSz="933295" fontAlgn="base">
              <a:spcBef>
                <a:spcPts val="0"/>
              </a:spcBef>
              <a:buFontTx/>
              <a:buChar char="•"/>
              <a:defRPr/>
            </a:pPr>
            <a:r>
              <a:rPr lang="en-US" sz="1600" kern="0" dirty="0">
                <a:solidFill>
                  <a:srgbClr val="242D69"/>
                </a:solidFill>
                <a:cs typeface="Arial" pitchFamily="34" charset="0"/>
              </a:rPr>
              <a:t>Simply enter the Member ID, Last name, and First name, then click search. </a:t>
            </a:r>
          </a:p>
          <a:p>
            <a:pPr marL="800100" lvl="0" indent="-285750" defTabSz="933295" fontAlgn="base">
              <a:spcBef>
                <a:spcPts val="0"/>
              </a:spcBef>
              <a:buFontTx/>
              <a:buChar char="•"/>
              <a:defRPr/>
            </a:pPr>
            <a:r>
              <a:rPr lang="en-US" sz="1600" kern="0" dirty="0">
                <a:solidFill>
                  <a:srgbClr val="242D69"/>
                </a:solidFill>
                <a:cs typeface="Arial" pitchFamily="34" charset="0"/>
              </a:rPr>
              <a:t>Eligibility results for applicable dependents and subscribers display within seconds. The result details show the member's specific benefits and effective date of benefits.</a:t>
            </a:r>
          </a:p>
          <a:p>
            <a:pPr marL="514350" lvl="0" indent="-285750" defTabSz="933295" fontAlgn="base">
              <a:spcBef>
                <a:spcPts val="600"/>
              </a:spcBef>
              <a:buNone/>
              <a:defRPr/>
            </a:pPr>
            <a:r>
              <a:rPr lang="en-US" sz="1600" b="1" kern="0" dirty="0">
                <a:solidFill>
                  <a:srgbClr val="242D69"/>
                </a:solidFill>
                <a:cs typeface="Arial" pitchFamily="34" charset="0"/>
              </a:rPr>
              <a:t>3.	Submit Claims</a:t>
            </a:r>
            <a:endParaRPr lang="en-US" sz="1600" kern="0" dirty="0">
              <a:solidFill>
                <a:srgbClr val="242D69"/>
              </a:solidFill>
              <a:cs typeface="Arial" pitchFamily="34" charset="0"/>
            </a:endParaRPr>
          </a:p>
          <a:p>
            <a:pPr marL="800100" lvl="0" indent="-285750" defTabSz="933295" fontAlgn="base">
              <a:spcBef>
                <a:spcPts val="600"/>
              </a:spcBef>
              <a:buFontTx/>
              <a:buChar char="•"/>
              <a:defRPr/>
            </a:pPr>
            <a:r>
              <a:rPr lang="en-US" sz="1600" kern="0" dirty="0">
                <a:solidFill>
                  <a:srgbClr val="242D69"/>
                </a:solidFill>
                <a:cs typeface="Arial" pitchFamily="34" charset="0"/>
              </a:rPr>
              <a:t>Offers a CST (Claims Submission Tool) that provides a complete Internet Portal solution for services provided by Health plan. </a:t>
            </a:r>
          </a:p>
          <a:p>
            <a:pPr marL="514350" lvl="0" indent="-285750" defTabSz="933295" fontAlgn="base">
              <a:spcBef>
                <a:spcPts val="600"/>
              </a:spcBef>
              <a:buNone/>
              <a:defRPr/>
            </a:pPr>
            <a:r>
              <a:rPr lang="en-US" sz="1600" b="1" kern="0" dirty="0">
                <a:solidFill>
                  <a:srgbClr val="242D69"/>
                </a:solidFill>
                <a:cs typeface="Arial" pitchFamily="34" charset="0"/>
              </a:rPr>
              <a:t>4.	Check Claim Status</a:t>
            </a:r>
            <a:endParaRPr lang="en-US" sz="1600" kern="0" dirty="0">
              <a:solidFill>
                <a:srgbClr val="242D69"/>
              </a:solidFill>
              <a:cs typeface="Arial" pitchFamily="34" charset="0"/>
            </a:endParaRPr>
          </a:p>
          <a:p>
            <a:pPr marL="800100" lvl="0" indent="-285750" defTabSz="933295" fontAlgn="base">
              <a:spcBef>
                <a:spcPts val="600"/>
              </a:spcBef>
              <a:buFontTx/>
              <a:buChar char="•"/>
              <a:defRPr/>
            </a:pPr>
            <a:r>
              <a:rPr lang="en-US" sz="1600" kern="0" dirty="0">
                <a:solidFill>
                  <a:srgbClr val="242D69"/>
                </a:solidFill>
                <a:cs typeface="Arial" pitchFamily="34" charset="0"/>
              </a:rPr>
              <a:t>The Claim Inquiry search allows providers to search by member or claim information online to obtain real-time claim status.</a:t>
            </a:r>
          </a:p>
          <a:p>
            <a:pPr marL="800100" lvl="0" indent="-285750" defTabSz="933295" fontAlgn="base">
              <a:spcBef>
                <a:spcPts val="600"/>
              </a:spcBef>
              <a:buFontTx/>
              <a:buChar char="•"/>
              <a:defRPr/>
            </a:pPr>
            <a:r>
              <a:rPr lang="en-US" sz="1600" kern="0" dirty="0">
                <a:solidFill>
                  <a:srgbClr val="242D69"/>
                </a:solidFill>
                <a:cs typeface="Arial" pitchFamily="34" charset="0"/>
              </a:rPr>
              <a:t>Detailed HCFA and UB claim detail is supplied, including adjustment reasons by clicking on the applicable claim from the search results.</a:t>
            </a:r>
          </a:p>
          <a:p>
            <a:pPr marL="800100" lvl="0" indent="-285750" defTabSz="933295" fontAlgn="base">
              <a:spcBef>
                <a:spcPts val="600"/>
              </a:spcBef>
              <a:buFontTx/>
              <a:buChar char="•"/>
              <a:defRPr/>
            </a:pPr>
            <a:r>
              <a:rPr lang="en-US" sz="1600" kern="0" dirty="0">
                <a:solidFill>
                  <a:srgbClr val="242D69"/>
                </a:solidFill>
                <a:cs typeface="Arial" pitchFamily="34" charset="0"/>
              </a:rPr>
              <a:t>Providers who have questions on claims can compose an email to Provider Services on the claim detail screen directly.  </a:t>
            </a:r>
          </a:p>
          <a:p>
            <a:pPr marL="6350" indent="0">
              <a:buNone/>
            </a:pPr>
            <a:endParaRPr lang="en-US" dirty="0" smtClean="0">
              <a:solidFill>
                <a:srgbClr val="002060"/>
              </a:solidFill>
            </a:endParaRPr>
          </a:p>
          <a:p>
            <a:pPr marL="6350" indent="0">
              <a:buNone/>
            </a:pPr>
            <a:endParaRPr lang="en-US" dirty="0" smtClean="0"/>
          </a:p>
          <a:p>
            <a:endParaRPr lang="en-US" dirty="0"/>
          </a:p>
          <a:p>
            <a:endParaRPr lang="en-US" dirty="0"/>
          </a:p>
        </p:txBody>
      </p:sp>
      <p:sp>
        <p:nvSpPr>
          <p:cNvPr id="4" name="Title 3"/>
          <p:cNvSpPr>
            <a:spLocks noGrp="1"/>
          </p:cNvSpPr>
          <p:nvPr>
            <p:ph type="title"/>
          </p:nvPr>
        </p:nvSpPr>
        <p:spPr/>
        <p:txBody>
          <a:bodyPr>
            <a:normAutofit/>
          </a:bodyPr>
          <a:lstStyle/>
          <a:p>
            <a:r>
              <a:rPr lang="en-US" sz="2400" dirty="0">
                <a:solidFill>
                  <a:srgbClr val="1F497D"/>
                </a:solidFill>
              </a:rPr>
              <a:t>Provider </a:t>
            </a:r>
            <a:r>
              <a:rPr lang="en-US" sz="2400" dirty="0" err="1">
                <a:solidFill>
                  <a:srgbClr val="1F497D"/>
                </a:solidFill>
              </a:rPr>
              <a:t>OnLine</a:t>
            </a:r>
            <a:r>
              <a:rPr lang="en-US" sz="2400" dirty="0">
                <a:solidFill>
                  <a:srgbClr val="1F497D"/>
                </a:solidFill>
              </a:rPr>
              <a:t> Portal-Continued</a:t>
            </a:r>
            <a:endParaRPr lang="en-US" dirty="0"/>
          </a:p>
        </p:txBody>
      </p:sp>
      <p:pic>
        <p:nvPicPr>
          <p:cNvPr id="5" name="Picture 4"/>
          <p:cNvPicPr>
            <a:picLocks noChangeAspect="1"/>
          </p:cNvPicPr>
          <p:nvPr/>
        </p:nvPicPr>
        <p:blipFill>
          <a:blip r:embed="rId2"/>
          <a:stretch>
            <a:fillRect/>
          </a:stretch>
        </p:blipFill>
        <p:spPr>
          <a:xfrm>
            <a:off x="6471912" y="189703"/>
            <a:ext cx="2334970" cy="737680"/>
          </a:xfrm>
          <a:prstGeom prst="rect">
            <a:avLst/>
          </a:prstGeom>
        </p:spPr>
      </p:pic>
    </p:spTree>
    <p:extLst>
      <p:ext uri="{BB962C8B-B14F-4D97-AF65-F5344CB8AC3E}">
        <p14:creationId xmlns:p14="http://schemas.microsoft.com/office/powerpoint/2010/main" val="3234379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000" dirty="0" smtClean="0">
                <a:solidFill>
                  <a:srgbClr val="002060"/>
                </a:solidFill>
                <a:latin typeface="Arial" panose="020B0604020202020204" pitchFamily="34" charset="0"/>
                <a:cs typeface="Arial" panose="020B0604020202020204" pitchFamily="34" charset="0"/>
              </a:rPr>
              <a:t>MedStar Select PPO Network:</a:t>
            </a:r>
            <a:endParaRPr lang="en-US" sz="2000" b="1" dirty="0" smtClean="0">
              <a:solidFill>
                <a:srgbClr val="002060"/>
              </a:solidFill>
              <a:latin typeface="Arial" panose="020B0604020202020204" pitchFamily="34" charset="0"/>
              <a:cs typeface="Arial" panose="020B0604020202020204" pitchFamily="34" charset="0"/>
            </a:endParaRPr>
          </a:p>
          <a:p>
            <a:pPr marL="0" indent="0">
              <a:buNone/>
            </a:pPr>
            <a:endParaRPr lang="en-US" sz="2000" dirty="0">
              <a:solidFill>
                <a:srgbClr val="002060"/>
              </a:solidFill>
              <a:latin typeface="Arial" panose="020B0604020202020204" pitchFamily="34" charset="0"/>
              <a:cs typeface="Arial" panose="020B0604020202020204" pitchFamily="34" charset="0"/>
            </a:endParaRPr>
          </a:p>
          <a:p>
            <a:pPr marL="468312" lvl="2" indent="0">
              <a:buNone/>
            </a:pPr>
            <a:r>
              <a:rPr lang="en-US" sz="1800" dirty="0" smtClean="0">
                <a:solidFill>
                  <a:srgbClr val="002060"/>
                </a:solidFill>
                <a:latin typeface="Arial" panose="020B0604020202020204" pitchFamily="34" charset="0"/>
                <a:cs typeface="Arial" panose="020B0604020202020204" pitchFamily="34" charset="0"/>
              </a:rPr>
              <a:t>MedStar </a:t>
            </a:r>
            <a:r>
              <a:rPr lang="en-US" sz="1800" dirty="0">
                <a:solidFill>
                  <a:srgbClr val="002060"/>
                </a:solidFill>
                <a:latin typeface="Arial" panose="020B0604020202020204" pitchFamily="34" charset="0"/>
                <a:cs typeface="Arial" panose="020B0604020202020204" pitchFamily="34" charset="0"/>
              </a:rPr>
              <a:t>Select PPO – Local </a:t>
            </a:r>
            <a:r>
              <a:rPr lang="en-US" sz="1800" dirty="0" smtClean="0">
                <a:solidFill>
                  <a:srgbClr val="002060"/>
                </a:solidFill>
                <a:latin typeface="Arial" panose="020B0604020202020204" pitchFamily="34" charset="0"/>
                <a:cs typeface="Arial" panose="020B0604020202020204" pitchFamily="34" charset="0"/>
              </a:rPr>
              <a:t>Network</a:t>
            </a:r>
            <a:endParaRPr lang="en-US" sz="1800" dirty="0">
              <a:solidFill>
                <a:srgbClr val="002060"/>
              </a:solidFill>
              <a:latin typeface="Arial" panose="020B0604020202020204" pitchFamily="34" charset="0"/>
              <a:cs typeface="Arial" panose="020B0604020202020204" pitchFamily="34" charset="0"/>
            </a:endParaRPr>
          </a:p>
          <a:p>
            <a:pPr marL="1035050" lvl="3" indent="-342900"/>
            <a:r>
              <a:rPr lang="en-US" sz="1600" dirty="0">
                <a:solidFill>
                  <a:srgbClr val="002060"/>
                </a:solidFill>
                <a:latin typeface="Arial" panose="020B0604020202020204" pitchFamily="34" charset="0"/>
                <a:cs typeface="Arial" panose="020B0604020202020204" pitchFamily="34" charset="0"/>
              </a:rPr>
              <a:t>In-Network benefits through MedStar Select Provider </a:t>
            </a:r>
            <a:r>
              <a:rPr lang="en-US" sz="1600" dirty="0" smtClean="0">
                <a:solidFill>
                  <a:srgbClr val="002060"/>
                </a:solidFill>
                <a:latin typeface="Arial" panose="020B0604020202020204" pitchFamily="34" charset="0"/>
                <a:cs typeface="Arial" panose="020B0604020202020204" pitchFamily="34" charset="0"/>
              </a:rPr>
              <a:t>Network including all MedStar Health facilities and associated providers, as well as closely aligned independent providers in the community. </a:t>
            </a:r>
          </a:p>
          <a:p>
            <a:pPr marL="468312" lvl="2" indent="0">
              <a:buNone/>
            </a:pPr>
            <a:r>
              <a:rPr lang="en-US" sz="1800" dirty="0" smtClean="0">
                <a:solidFill>
                  <a:srgbClr val="002060"/>
                </a:solidFill>
                <a:latin typeface="Arial" panose="020B0604020202020204" pitchFamily="34" charset="0"/>
                <a:cs typeface="Arial" panose="020B0604020202020204" pitchFamily="34" charset="0"/>
              </a:rPr>
              <a:t>Out-of-Area Network</a:t>
            </a:r>
            <a:endParaRPr lang="en-US" sz="1800" dirty="0">
              <a:solidFill>
                <a:srgbClr val="002060"/>
              </a:solidFill>
              <a:latin typeface="Arial" panose="020B0604020202020204" pitchFamily="34" charset="0"/>
              <a:cs typeface="Arial" panose="020B0604020202020204" pitchFamily="34" charset="0"/>
            </a:endParaRPr>
          </a:p>
          <a:p>
            <a:pPr marL="1035050" lvl="3" indent="-342900"/>
            <a:r>
              <a:rPr lang="en-US" sz="1600" dirty="0" smtClean="0">
                <a:solidFill>
                  <a:srgbClr val="002060"/>
                </a:solidFill>
                <a:latin typeface="Arial" panose="020B0604020202020204" pitchFamily="34" charset="0"/>
                <a:cs typeface="Arial" panose="020B0604020202020204" pitchFamily="34" charset="0"/>
              </a:rPr>
              <a:t>PHCS/Multiplan </a:t>
            </a:r>
            <a:r>
              <a:rPr lang="en-US" sz="1600" dirty="0">
                <a:solidFill>
                  <a:srgbClr val="002060"/>
                </a:solidFill>
                <a:latin typeface="Arial" panose="020B0604020202020204" pitchFamily="34" charset="0"/>
                <a:cs typeface="Arial" panose="020B0604020202020204" pitchFamily="34" charset="0"/>
              </a:rPr>
              <a:t>– national network for Out of Service Area coverage</a:t>
            </a:r>
          </a:p>
          <a:p>
            <a:pPr marL="468312" lvl="2" indent="0">
              <a:buNone/>
            </a:pPr>
            <a:r>
              <a:rPr lang="en-US" sz="1800" dirty="0" smtClean="0">
                <a:solidFill>
                  <a:srgbClr val="002060"/>
                </a:solidFill>
                <a:latin typeface="Arial" panose="020B0604020202020204" pitchFamily="34" charset="0"/>
                <a:cs typeface="Arial" panose="020B0604020202020204" pitchFamily="34" charset="0"/>
              </a:rPr>
              <a:t>Out-of-Network Services</a:t>
            </a:r>
            <a:endParaRPr lang="en-US" sz="1800" dirty="0">
              <a:solidFill>
                <a:srgbClr val="002060"/>
              </a:solidFill>
              <a:latin typeface="Arial" panose="020B0604020202020204" pitchFamily="34" charset="0"/>
              <a:cs typeface="Arial" panose="020B0604020202020204" pitchFamily="34" charset="0"/>
            </a:endParaRPr>
          </a:p>
          <a:p>
            <a:pPr marL="1035050" lvl="3" indent="-342900"/>
            <a:r>
              <a:rPr lang="en-US" sz="1600" dirty="0">
                <a:solidFill>
                  <a:srgbClr val="002060"/>
                </a:solidFill>
                <a:latin typeface="Arial" panose="020B0604020202020204" pitchFamily="34" charset="0"/>
                <a:cs typeface="Arial" panose="020B0604020202020204" pitchFamily="34" charset="0"/>
              </a:rPr>
              <a:t>A member can see any Out-of-Network provider, but will have Out-of-Network cost shares associated with these </a:t>
            </a:r>
            <a:r>
              <a:rPr lang="en-US" sz="1600" dirty="0" smtClean="0">
                <a:solidFill>
                  <a:srgbClr val="002060"/>
                </a:solidFill>
                <a:latin typeface="Arial" panose="020B0604020202020204" pitchFamily="34" charset="0"/>
                <a:cs typeface="Arial" panose="020B0604020202020204" pitchFamily="34" charset="0"/>
              </a:rPr>
              <a:t>visits</a:t>
            </a:r>
          </a:p>
          <a:p>
            <a:pPr marL="1035050" lvl="3" indent="-342900"/>
            <a:r>
              <a:rPr lang="en-US" sz="1600" dirty="0">
                <a:solidFill>
                  <a:srgbClr val="002060"/>
                </a:solidFill>
                <a:latin typeface="Arial" panose="020B0604020202020204" pitchFamily="34" charset="0"/>
                <a:cs typeface="Arial" panose="020B0604020202020204" pitchFamily="34" charset="0"/>
              </a:rPr>
              <a:t>For discounts on Out-of-Network services, members can </a:t>
            </a:r>
            <a:r>
              <a:rPr lang="en-US" sz="1600" dirty="0" smtClean="0">
                <a:solidFill>
                  <a:srgbClr val="002060"/>
                </a:solidFill>
                <a:latin typeface="Arial" panose="020B0604020202020204" pitchFamily="34" charset="0"/>
                <a:cs typeface="Arial" panose="020B0604020202020204" pitchFamily="34" charset="0"/>
              </a:rPr>
              <a:t>utilize the Multiplan network</a:t>
            </a:r>
            <a:endParaRPr lang="en-US" dirty="0" smtClean="0">
              <a:solidFill>
                <a:srgbClr val="002060"/>
              </a:solidFill>
              <a:latin typeface="Arial" panose="020B0604020202020204" pitchFamily="34" charset="0"/>
              <a:cs typeface="Arial" panose="020B0604020202020204" pitchFamily="34" charset="0"/>
            </a:endParaRPr>
          </a:p>
          <a:p>
            <a:pPr marL="1492250" lvl="4" indent="-342900"/>
            <a:r>
              <a:rPr lang="en-US" sz="1600" dirty="0" smtClean="0">
                <a:solidFill>
                  <a:srgbClr val="002060"/>
                </a:solidFill>
                <a:latin typeface="Arial" panose="020B0604020202020204" pitchFamily="34" charset="0"/>
                <a:cs typeface="Arial" panose="020B0604020202020204" pitchFamily="34" charset="0"/>
              </a:rPr>
              <a:t>Multiplan </a:t>
            </a:r>
            <a:r>
              <a:rPr lang="en-US" sz="1600" dirty="0">
                <a:solidFill>
                  <a:srgbClr val="002060"/>
                </a:solidFill>
                <a:latin typeface="Arial" panose="020B0604020202020204" pitchFamily="34" charset="0"/>
                <a:cs typeface="Arial" panose="020B0604020202020204" pitchFamily="34" charset="0"/>
              </a:rPr>
              <a:t>– Out-of-Network providers located within the MedStar service </a:t>
            </a:r>
            <a:r>
              <a:rPr lang="en-US" sz="1600" dirty="0" smtClean="0">
                <a:solidFill>
                  <a:srgbClr val="002060"/>
                </a:solidFill>
                <a:latin typeface="Arial" panose="020B0604020202020204" pitchFamily="34" charset="0"/>
                <a:cs typeface="Arial" panose="020B0604020202020204" pitchFamily="34" charset="0"/>
              </a:rPr>
              <a:t>area</a:t>
            </a:r>
          </a:p>
          <a:p>
            <a:pPr marL="6350" indent="0">
              <a:buNone/>
            </a:pPr>
            <a:endParaRPr lang="en-US" dirty="0" smtClean="0"/>
          </a:p>
          <a:p>
            <a:endParaRPr lang="en-US" dirty="0"/>
          </a:p>
          <a:p>
            <a:endParaRPr lang="en-US" dirty="0"/>
          </a:p>
        </p:txBody>
      </p:sp>
      <p:sp>
        <p:nvSpPr>
          <p:cNvPr id="4" name="Title 3"/>
          <p:cNvSpPr>
            <a:spLocks noGrp="1"/>
          </p:cNvSpPr>
          <p:nvPr>
            <p:ph type="title"/>
          </p:nvPr>
        </p:nvSpPr>
        <p:spPr/>
        <p:txBody>
          <a:bodyPr>
            <a:normAutofit fontScale="90000"/>
          </a:bodyPr>
          <a:lstStyle/>
          <a:p>
            <a:r>
              <a:rPr lang="en-US" dirty="0" smtClean="0"/>
              <a:t>MedStar Select </a:t>
            </a:r>
            <a:r>
              <a:rPr lang="en-US" dirty="0"/>
              <a:t>PPO</a:t>
            </a:r>
            <a:br>
              <a:rPr lang="en-US" dirty="0"/>
            </a:br>
            <a:r>
              <a:rPr lang="en-US" dirty="0" smtClean="0"/>
              <a:t>2019 </a:t>
            </a:r>
            <a:r>
              <a:rPr lang="en-US" dirty="0"/>
              <a:t>Employee Health Plan Overview</a:t>
            </a:r>
          </a:p>
        </p:txBody>
      </p:sp>
      <p:pic>
        <p:nvPicPr>
          <p:cNvPr id="5" name="Picture 4"/>
          <p:cNvPicPr>
            <a:picLocks noChangeAspect="1"/>
          </p:cNvPicPr>
          <p:nvPr/>
        </p:nvPicPr>
        <p:blipFill>
          <a:blip r:embed="rId2"/>
          <a:stretch>
            <a:fillRect/>
          </a:stretch>
        </p:blipFill>
        <p:spPr>
          <a:xfrm>
            <a:off x="6471912" y="189703"/>
            <a:ext cx="2334970" cy="737680"/>
          </a:xfrm>
          <a:prstGeom prst="rect">
            <a:avLst/>
          </a:prstGeom>
        </p:spPr>
      </p:pic>
    </p:spTree>
    <p:extLst>
      <p:ext uri="{BB962C8B-B14F-4D97-AF65-F5344CB8AC3E}">
        <p14:creationId xmlns:p14="http://schemas.microsoft.com/office/powerpoint/2010/main" val="18382190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4953000"/>
          </a:xfrm>
        </p:spPr>
        <p:txBody>
          <a:bodyPr/>
          <a:lstStyle/>
          <a:p>
            <a:pPr marL="109538" lvl="0" indent="233363" defTabSz="914400" fontAlgn="base">
              <a:lnSpc>
                <a:spcPct val="120000"/>
              </a:lnSpc>
              <a:spcBef>
                <a:spcPts val="300"/>
              </a:spcBef>
              <a:buClr>
                <a:srgbClr val="9BBB59"/>
              </a:buClr>
              <a:buNone/>
              <a:defRPr/>
            </a:pPr>
            <a:r>
              <a:rPr lang="en-US" sz="1400" b="1" kern="0" dirty="0">
                <a:solidFill>
                  <a:prstClr val="black"/>
                </a:solidFill>
                <a:latin typeface="Arial" pitchFamily="34" charset="0"/>
                <a:cs typeface="Arial" pitchFamily="34" charset="0"/>
              </a:rPr>
              <a:t>1.	Direct Submission</a:t>
            </a:r>
          </a:p>
          <a:p>
            <a:pPr marL="1314450" lvl="0" indent="-400050" defTabSz="914400" fontAlgn="base">
              <a:lnSpc>
                <a:spcPct val="120000"/>
              </a:lnSpc>
              <a:spcBef>
                <a:spcPts val="300"/>
              </a:spcBef>
              <a:buClr>
                <a:srgbClr val="9BBB59"/>
              </a:buClr>
              <a:buFont typeface="Courier New" panose="02070309020205020404" pitchFamily="49" charset="0"/>
              <a:buChar char="o"/>
              <a:defRPr/>
            </a:pPr>
            <a:r>
              <a:rPr lang="en-US" sz="1400" kern="0" dirty="0">
                <a:solidFill>
                  <a:prstClr val="black"/>
                </a:solidFill>
                <a:latin typeface="Arial" pitchFamily="34" charset="0"/>
                <a:cs typeface="Arial" pitchFamily="34" charset="0"/>
              </a:rPr>
              <a:t>Submit claims through Provider </a:t>
            </a:r>
            <a:r>
              <a:rPr lang="en-US" sz="1400" kern="0" dirty="0" err="1">
                <a:solidFill>
                  <a:prstClr val="black"/>
                </a:solidFill>
                <a:latin typeface="Arial" pitchFamily="34" charset="0"/>
                <a:cs typeface="Arial" pitchFamily="34" charset="0"/>
              </a:rPr>
              <a:t>OnLine</a:t>
            </a:r>
            <a:r>
              <a:rPr lang="en-US" sz="1400" kern="0" dirty="0">
                <a:solidFill>
                  <a:prstClr val="black"/>
                </a:solidFill>
                <a:latin typeface="Arial" pitchFamily="34" charset="0"/>
                <a:cs typeface="Arial" pitchFamily="34" charset="0"/>
              </a:rPr>
              <a:t> (provider portal) online on </a:t>
            </a:r>
            <a:r>
              <a:rPr lang="en-US" sz="1400" kern="0" dirty="0">
                <a:solidFill>
                  <a:prstClr val="black"/>
                </a:solidFill>
                <a:latin typeface="Arial" pitchFamily="34" charset="0"/>
                <a:cs typeface="Arial" pitchFamily="34" charset="0"/>
                <a:hlinkClick r:id="rId2"/>
              </a:rPr>
              <a:t>www.MedStarProviderNetwork.org</a:t>
            </a:r>
            <a:endParaRPr lang="en-US" sz="1400" kern="0" dirty="0">
              <a:solidFill>
                <a:prstClr val="black"/>
              </a:solidFill>
              <a:latin typeface="Arial" pitchFamily="34" charset="0"/>
              <a:cs typeface="Arial" pitchFamily="34" charset="0"/>
            </a:endParaRPr>
          </a:p>
          <a:p>
            <a:pPr marL="1314450" lvl="1" indent="-400050" defTabSz="914400" fontAlgn="base">
              <a:lnSpc>
                <a:spcPct val="120000"/>
              </a:lnSpc>
              <a:spcBef>
                <a:spcPts val="300"/>
              </a:spcBef>
              <a:buClr>
                <a:srgbClr val="9BBB59"/>
              </a:buClr>
              <a:buFont typeface="Courier New" pitchFamily="49" charset="0"/>
              <a:buChar char="o"/>
              <a:defRPr/>
            </a:pPr>
            <a:r>
              <a:rPr lang="en-US" sz="1400" kern="0" dirty="0">
                <a:solidFill>
                  <a:prstClr val="black"/>
                </a:solidFill>
                <a:latin typeface="Arial" pitchFamily="34" charset="0"/>
                <a:cs typeface="Arial" pitchFamily="34" charset="0"/>
              </a:rPr>
              <a:t>Register online or through Provider Services at </a:t>
            </a:r>
            <a:r>
              <a:rPr lang="en-US" sz="1400" kern="0" dirty="0" smtClean="0">
                <a:solidFill>
                  <a:prstClr val="black"/>
                </a:solidFill>
                <a:latin typeface="Arial" pitchFamily="34" charset="0"/>
                <a:cs typeface="Arial" pitchFamily="34" charset="0"/>
              </a:rPr>
              <a:t>855.222.1042</a:t>
            </a:r>
            <a:endParaRPr lang="en-US" sz="1400" kern="0" dirty="0">
              <a:solidFill>
                <a:prstClr val="black"/>
              </a:solidFill>
              <a:latin typeface="Arial" pitchFamily="34" charset="0"/>
              <a:cs typeface="Arial" pitchFamily="34" charset="0"/>
            </a:endParaRPr>
          </a:p>
          <a:p>
            <a:pPr marL="914400" lvl="1" indent="-571500" defTabSz="914400" fontAlgn="base">
              <a:lnSpc>
                <a:spcPct val="120000"/>
              </a:lnSpc>
              <a:spcBef>
                <a:spcPts val="300"/>
              </a:spcBef>
              <a:buClr>
                <a:srgbClr val="9BBB59"/>
              </a:buClr>
              <a:buNone/>
              <a:defRPr/>
            </a:pPr>
            <a:r>
              <a:rPr lang="en-US" sz="1400" b="1" kern="0" dirty="0">
                <a:solidFill>
                  <a:prstClr val="black"/>
                </a:solidFill>
                <a:latin typeface="Arial" pitchFamily="34" charset="0"/>
                <a:cs typeface="Arial" pitchFamily="34" charset="0"/>
              </a:rPr>
              <a:t>2.	Clearinghouse EDI Submission (recommended)</a:t>
            </a:r>
            <a:endParaRPr lang="en-US" sz="1400" kern="0" dirty="0">
              <a:solidFill>
                <a:prstClr val="black"/>
              </a:solidFill>
              <a:latin typeface="Arial" pitchFamily="34" charset="0"/>
              <a:cs typeface="Arial" pitchFamily="34" charset="0"/>
            </a:endParaRPr>
          </a:p>
          <a:p>
            <a:pPr marL="1314450" lvl="1" indent="-400050" defTabSz="3082925" fontAlgn="base">
              <a:lnSpc>
                <a:spcPct val="110000"/>
              </a:lnSpc>
              <a:spcBef>
                <a:spcPts val="600"/>
              </a:spcBef>
              <a:buClr>
                <a:srgbClr val="002664"/>
              </a:buClr>
              <a:buFont typeface="Courier New" pitchFamily="49" charset="0"/>
              <a:buChar char="o"/>
              <a:defRPr/>
            </a:pPr>
            <a:r>
              <a:rPr lang="en-US" sz="1400" kern="0" dirty="0">
                <a:solidFill>
                  <a:prstClr val="black"/>
                </a:solidFill>
                <a:latin typeface="Arial" pitchFamily="34" charset="0"/>
                <a:cs typeface="Arial" pitchFamily="34" charset="0"/>
              </a:rPr>
              <a:t>Providers with existing relationships with clearinghouses such as </a:t>
            </a:r>
            <a:r>
              <a:rPr lang="en-US" sz="1400" kern="0" dirty="0" err="1">
                <a:solidFill>
                  <a:prstClr val="black"/>
                </a:solidFill>
                <a:latin typeface="Arial" pitchFamily="34" charset="0"/>
                <a:cs typeface="Arial" pitchFamily="34" charset="0"/>
              </a:rPr>
              <a:t>Emdeon</a:t>
            </a:r>
            <a:r>
              <a:rPr lang="en-US" sz="1400" kern="0" dirty="0">
                <a:solidFill>
                  <a:prstClr val="black"/>
                </a:solidFill>
                <a:latin typeface="Arial" pitchFamily="34" charset="0"/>
                <a:cs typeface="Arial" pitchFamily="34" charset="0"/>
              </a:rPr>
              <a:t>, Relay Health, </a:t>
            </a:r>
            <a:r>
              <a:rPr lang="en-US" sz="1400" kern="0" dirty="0" err="1">
                <a:solidFill>
                  <a:prstClr val="black"/>
                </a:solidFill>
                <a:latin typeface="Arial" pitchFamily="34" charset="0"/>
                <a:cs typeface="Arial" pitchFamily="34" charset="0"/>
              </a:rPr>
              <a:t>Allscripts</a:t>
            </a:r>
            <a:r>
              <a:rPr lang="en-US" sz="1400" kern="0" dirty="0">
                <a:solidFill>
                  <a:prstClr val="black"/>
                </a:solidFill>
                <a:latin typeface="Arial" pitchFamily="34" charset="0"/>
                <a:cs typeface="Arial" pitchFamily="34" charset="0"/>
              </a:rPr>
              <a:t> may continue submitting claims in the format used by their billing software.  </a:t>
            </a:r>
          </a:p>
          <a:p>
            <a:pPr marL="1314450" lvl="1" indent="-400050" defTabSz="3082925" fontAlgn="base">
              <a:lnSpc>
                <a:spcPct val="110000"/>
              </a:lnSpc>
              <a:spcBef>
                <a:spcPts val="600"/>
              </a:spcBef>
              <a:buClr>
                <a:srgbClr val="002664"/>
              </a:buClr>
              <a:buFont typeface="Courier New" pitchFamily="49" charset="0"/>
              <a:buChar char="o"/>
              <a:defRPr/>
            </a:pPr>
            <a:r>
              <a:rPr lang="en-US" sz="1400" kern="0" dirty="0">
                <a:solidFill>
                  <a:prstClr val="black"/>
                </a:solidFill>
                <a:latin typeface="Arial" pitchFamily="34" charset="0"/>
                <a:cs typeface="Arial" pitchFamily="34" charset="0"/>
              </a:rPr>
              <a:t>Clearinghouses will reformat to meet HIPAA standards</a:t>
            </a:r>
          </a:p>
          <a:p>
            <a:pPr marL="1314450" lvl="1" indent="-400050" defTabSz="3082925" fontAlgn="base">
              <a:lnSpc>
                <a:spcPct val="110000"/>
              </a:lnSpc>
              <a:spcBef>
                <a:spcPts val="600"/>
              </a:spcBef>
              <a:buClr>
                <a:srgbClr val="002664"/>
              </a:buClr>
              <a:buFont typeface="Courier New" pitchFamily="49" charset="0"/>
              <a:buChar char="o"/>
              <a:defRPr/>
            </a:pPr>
            <a:r>
              <a:rPr lang="en-US" sz="1400" kern="0" dirty="0">
                <a:solidFill>
                  <a:prstClr val="black"/>
                </a:solidFill>
                <a:latin typeface="Arial" pitchFamily="34" charset="0"/>
                <a:cs typeface="Arial" pitchFamily="34" charset="0"/>
              </a:rPr>
              <a:t>Electronic Submission: Payer ID </a:t>
            </a:r>
            <a:r>
              <a:rPr lang="en-US" sz="1400" kern="0" dirty="0" smtClean="0">
                <a:solidFill>
                  <a:prstClr val="black"/>
                </a:solidFill>
                <a:latin typeface="Arial" pitchFamily="34" charset="0"/>
                <a:cs typeface="Arial" pitchFamily="34" charset="0"/>
              </a:rPr>
              <a:t>251MS</a:t>
            </a:r>
            <a:r>
              <a:rPr lang="en-US" sz="1400" kern="0" dirty="0">
                <a:solidFill>
                  <a:prstClr val="black"/>
                </a:solidFill>
                <a:latin typeface="Arial" pitchFamily="34" charset="0"/>
                <a:cs typeface="Arial" pitchFamily="34" charset="0"/>
              </a:rPr>
              <a:t>	</a:t>
            </a:r>
          </a:p>
          <a:p>
            <a:pPr marL="0" lvl="0" indent="0" defTabSz="914400" fontAlgn="base">
              <a:spcBef>
                <a:spcPct val="0"/>
              </a:spcBef>
              <a:spcAft>
                <a:spcPct val="0"/>
              </a:spcAft>
              <a:buNone/>
              <a:tabLst>
                <a:tab pos="571500" algn="l"/>
              </a:tabLst>
            </a:pPr>
            <a:r>
              <a:rPr lang="en-US" sz="1400" b="1" dirty="0">
                <a:solidFill>
                  <a:prstClr val="black"/>
                </a:solidFill>
                <a:latin typeface="Arial" panose="020B0604020202020204" pitchFamily="34" charset="0"/>
                <a:cs typeface="Arial" panose="020B0604020202020204" pitchFamily="34" charset="0"/>
              </a:rPr>
              <a:t>      3.		Paper Claims </a:t>
            </a:r>
            <a:r>
              <a:rPr lang="en-US" sz="1400" b="1" dirty="0" smtClean="0">
                <a:solidFill>
                  <a:prstClr val="black"/>
                </a:solidFill>
                <a:latin typeface="Arial" panose="020B0604020202020204" pitchFamily="34" charset="0"/>
                <a:cs typeface="Arial" panose="020B0604020202020204" pitchFamily="34" charset="0"/>
              </a:rPr>
              <a:t>Submission</a:t>
            </a:r>
          </a:p>
          <a:p>
            <a:pPr marL="0" lvl="0" indent="0" defTabSz="914400" fontAlgn="base">
              <a:spcBef>
                <a:spcPct val="0"/>
              </a:spcBef>
              <a:spcAft>
                <a:spcPct val="0"/>
              </a:spcAft>
              <a:buNone/>
              <a:tabLst>
                <a:tab pos="571500" algn="l"/>
              </a:tabLst>
            </a:pPr>
            <a:endParaRPr lang="en-US" sz="1400" b="1" dirty="0">
              <a:solidFill>
                <a:prstClr val="black"/>
              </a:solidFill>
              <a:latin typeface="Arial" panose="020B0604020202020204" pitchFamily="34" charset="0"/>
              <a:cs typeface="Arial" panose="020B0604020202020204" pitchFamily="34" charset="0"/>
            </a:endParaRPr>
          </a:p>
          <a:p>
            <a:pPr marL="571500" lvl="1" indent="0" defTabSz="914400" fontAlgn="base">
              <a:spcBef>
                <a:spcPct val="0"/>
              </a:spcBef>
              <a:spcAft>
                <a:spcPct val="0"/>
              </a:spcAft>
              <a:buNone/>
            </a:pPr>
            <a:r>
              <a:rPr lang="en-US" sz="1400" dirty="0">
                <a:solidFill>
                  <a:prstClr val="black"/>
                </a:solidFill>
                <a:latin typeface="Arial" panose="020B0604020202020204" pitchFamily="34" charset="0"/>
                <a:cs typeface="Arial" panose="020B0604020202020204" pitchFamily="34" charset="0"/>
              </a:rPr>
              <a:t>              Paper claims can be submitted to: </a:t>
            </a:r>
          </a:p>
          <a:p>
            <a:pPr marL="1262063" lvl="1" indent="0" defTabSz="3082925" fontAlgn="base">
              <a:lnSpc>
                <a:spcPct val="110000"/>
              </a:lnSpc>
              <a:spcBef>
                <a:spcPts val="0"/>
              </a:spcBef>
              <a:spcAft>
                <a:spcPct val="0"/>
              </a:spcAft>
              <a:buClr>
                <a:srgbClr val="002664"/>
              </a:buClr>
              <a:buNone/>
              <a:defRPr/>
            </a:pPr>
            <a:r>
              <a:rPr lang="en-US" sz="1400" kern="0" dirty="0">
                <a:solidFill>
                  <a:prstClr val="black"/>
                </a:solidFill>
                <a:latin typeface="Arial" pitchFamily="34" charset="0"/>
                <a:cs typeface="Arial" pitchFamily="34" charset="0"/>
              </a:rPr>
              <a:t>Claims Processing Center</a:t>
            </a:r>
          </a:p>
          <a:p>
            <a:pPr marL="1262063" lvl="1" indent="0" defTabSz="3082925" fontAlgn="base">
              <a:lnSpc>
                <a:spcPct val="110000"/>
              </a:lnSpc>
              <a:spcBef>
                <a:spcPts val="0"/>
              </a:spcBef>
              <a:spcAft>
                <a:spcPct val="0"/>
              </a:spcAft>
              <a:buClr>
                <a:srgbClr val="002664"/>
              </a:buClr>
              <a:buNone/>
              <a:defRPr/>
            </a:pPr>
            <a:r>
              <a:rPr lang="en-US" sz="1400" kern="0" dirty="0">
                <a:solidFill>
                  <a:prstClr val="black"/>
                </a:solidFill>
                <a:latin typeface="Arial" pitchFamily="34" charset="0"/>
                <a:cs typeface="Arial" pitchFamily="34" charset="0"/>
              </a:rPr>
              <a:t>P.O. BOX 1200</a:t>
            </a:r>
          </a:p>
          <a:p>
            <a:pPr marL="1262063" lvl="1" indent="0" defTabSz="3082925" fontAlgn="base">
              <a:lnSpc>
                <a:spcPct val="110000"/>
              </a:lnSpc>
              <a:spcBef>
                <a:spcPts val="0"/>
              </a:spcBef>
              <a:spcAft>
                <a:spcPct val="0"/>
              </a:spcAft>
              <a:buClr>
                <a:srgbClr val="002664"/>
              </a:buClr>
              <a:buNone/>
              <a:defRPr/>
            </a:pPr>
            <a:r>
              <a:rPr lang="en-US" sz="1400" kern="0" dirty="0">
                <a:solidFill>
                  <a:prstClr val="black"/>
                </a:solidFill>
                <a:latin typeface="Arial" pitchFamily="34" charset="0"/>
                <a:cs typeface="Arial" pitchFamily="34" charset="0"/>
              </a:rPr>
              <a:t>Pittsburgh, PA 15230-1200</a:t>
            </a:r>
          </a:p>
          <a:p>
            <a:pPr marL="58737" lvl="1" indent="0" algn="ctr" defTabSz="914400" fontAlgn="base">
              <a:spcBef>
                <a:spcPts val="600"/>
              </a:spcBef>
              <a:spcAft>
                <a:spcPts val="600"/>
              </a:spcAft>
              <a:buClr>
                <a:srgbClr val="002664"/>
              </a:buClr>
              <a:buNone/>
              <a:defRPr/>
            </a:pPr>
            <a:r>
              <a:rPr lang="en-US" sz="1400" b="1" dirty="0" smtClean="0">
                <a:solidFill>
                  <a:prstClr val="black"/>
                </a:solidFill>
                <a:latin typeface="Arial" pitchFamily="34" charset="0"/>
                <a:cs typeface="Arial" pitchFamily="34" charset="0"/>
              </a:rPr>
              <a:t>Key </a:t>
            </a:r>
            <a:r>
              <a:rPr lang="en-US" sz="1400" b="1" dirty="0">
                <a:solidFill>
                  <a:prstClr val="black"/>
                </a:solidFill>
                <a:latin typeface="Arial" pitchFamily="34" charset="0"/>
                <a:cs typeface="Arial" pitchFamily="34" charset="0"/>
              </a:rPr>
              <a:t>Reminders</a:t>
            </a:r>
          </a:p>
          <a:p>
            <a:pPr marL="58737" lvl="1" indent="0" algn="ctr" defTabSz="914400" fontAlgn="base">
              <a:spcBef>
                <a:spcPts val="600"/>
              </a:spcBef>
              <a:spcAft>
                <a:spcPts val="600"/>
              </a:spcAft>
              <a:buClr>
                <a:srgbClr val="002664"/>
              </a:buClr>
              <a:buNone/>
              <a:defRPr/>
            </a:pPr>
            <a:r>
              <a:rPr lang="en-US" sz="1100" dirty="0">
                <a:solidFill>
                  <a:prstClr val="black"/>
                </a:solidFill>
                <a:latin typeface="Arial" pitchFamily="34" charset="0"/>
                <a:cs typeface="Arial" pitchFamily="34" charset="0"/>
              </a:rPr>
              <a:t>Claims must be submitted within 180 days of date of </a:t>
            </a:r>
            <a:r>
              <a:rPr lang="en-US" sz="1100" dirty="0" smtClean="0">
                <a:solidFill>
                  <a:prstClr val="black"/>
                </a:solidFill>
                <a:latin typeface="Arial" pitchFamily="34" charset="0"/>
                <a:cs typeface="Arial" pitchFamily="34" charset="0"/>
              </a:rPr>
              <a:t>service</a:t>
            </a:r>
          </a:p>
          <a:p>
            <a:pPr marL="58737" lvl="1" indent="0" algn="ctr" defTabSz="914400" fontAlgn="base">
              <a:spcBef>
                <a:spcPts val="600"/>
              </a:spcBef>
              <a:spcAft>
                <a:spcPts val="600"/>
              </a:spcAft>
              <a:buClr>
                <a:srgbClr val="002664"/>
              </a:buClr>
              <a:buNone/>
              <a:defRPr/>
            </a:pPr>
            <a:r>
              <a:rPr lang="en-US" sz="1100" dirty="0" smtClean="0">
                <a:solidFill>
                  <a:prstClr val="black"/>
                </a:solidFill>
                <a:latin typeface="Arial" pitchFamily="34" charset="0"/>
                <a:cs typeface="Arial" pitchFamily="34" charset="0"/>
              </a:rPr>
              <a:t>COB </a:t>
            </a:r>
            <a:r>
              <a:rPr lang="en-US" sz="1100" dirty="0">
                <a:solidFill>
                  <a:prstClr val="black"/>
                </a:solidFill>
                <a:latin typeface="Arial" pitchFamily="34" charset="0"/>
                <a:cs typeface="Arial" pitchFamily="34" charset="0"/>
              </a:rPr>
              <a:t>claims – within 180 days of the primary EOP remittance</a:t>
            </a:r>
          </a:p>
          <a:p>
            <a:pPr marL="0" lvl="1" indent="0" algn="ctr" defTabSz="914400" fontAlgn="base">
              <a:spcBef>
                <a:spcPts val="600"/>
              </a:spcBef>
              <a:spcAft>
                <a:spcPts val="600"/>
              </a:spcAft>
              <a:buClr>
                <a:srgbClr val="002664"/>
              </a:buClr>
              <a:buNone/>
              <a:defRPr/>
            </a:pPr>
            <a:r>
              <a:rPr lang="en-US" sz="1100" dirty="0">
                <a:solidFill>
                  <a:prstClr val="black"/>
                </a:solidFill>
                <a:latin typeface="Arial" pitchFamily="34" charset="0"/>
                <a:cs typeface="Arial" pitchFamily="34" charset="0"/>
              </a:rPr>
              <a:t>*Applies to all transmission Options</a:t>
            </a:r>
          </a:p>
          <a:p>
            <a:pPr marL="6350" indent="0">
              <a:buNone/>
            </a:pPr>
            <a:endParaRPr lang="en-US" dirty="0" smtClean="0">
              <a:solidFill>
                <a:srgbClr val="002060"/>
              </a:solidFill>
            </a:endParaRPr>
          </a:p>
          <a:p>
            <a:pPr marL="6350" indent="0">
              <a:buNone/>
            </a:pPr>
            <a:endParaRPr lang="en-US" dirty="0" smtClean="0"/>
          </a:p>
          <a:p>
            <a:endParaRPr lang="en-US" dirty="0"/>
          </a:p>
          <a:p>
            <a:endParaRPr lang="en-US" dirty="0"/>
          </a:p>
        </p:txBody>
      </p:sp>
      <p:sp>
        <p:nvSpPr>
          <p:cNvPr id="4" name="Title 3"/>
          <p:cNvSpPr>
            <a:spLocks noGrp="1"/>
          </p:cNvSpPr>
          <p:nvPr>
            <p:ph type="title"/>
          </p:nvPr>
        </p:nvSpPr>
        <p:spPr/>
        <p:txBody>
          <a:bodyPr>
            <a:normAutofit/>
          </a:bodyPr>
          <a:lstStyle/>
          <a:p>
            <a:r>
              <a:rPr lang="en-US" sz="2400" dirty="0">
                <a:solidFill>
                  <a:srgbClr val="002664"/>
                </a:solidFill>
              </a:rPr>
              <a:t>Claims Submission</a:t>
            </a:r>
            <a:endParaRPr lang="en-US" dirty="0"/>
          </a:p>
        </p:txBody>
      </p:sp>
      <p:pic>
        <p:nvPicPr>
          <p:cNvPr id="5" name="Picture 4"/>
          <p:cNvPicPr>
            <a:picLocks noChangeAspect="1"/>
          </p:cNvPicPr>
          <p:nvPr/>
        </p:nvPicPr>
        <p:blipFill>
          <a:blip r:embed="rId3"/>
          <a:stretch>
            <a:fillRect/>
          </a:stretch>
        </p:blipFill>
        <p:spPr>
          <a:xfrm>
            <a:off x="6471912" y="189703"/>
            <a:ext cx="2334970" cy="737680"/>
          </a:xfrm>
          <a:prstGeom prst="rect">
            <a:avLst/>
          </a:prstGeom>
        </p:spPr>
      </p:pic>
    </p:spTree>
    <p:extLst>
      <p:ext uri="{BB962C8B-B14F-4D97-AF65-F5344CB8AC3E}">
        <p14:creationId xmlns:p14="http://schemas.microsoft.com/office/powerpoint/2010/main" val="30118248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27383"/>
            <a:ext cx="8229600" cy="4953000"/>
          </a:xfrm>
        </p:spPr>
        <p:txBody>
          <a:bodyPr/>
          <a:lstStyle/>
          <a:p>
            <a:pPr marL="257175" lvl="0" indent="-257175" defTabSz="342900"/>
            <a:r>
              <a:rPr lang="en-US" sz="1600" dirty="0" smtClean="0">
                <a:solidFill>
                  <a:prstClr val="black"/>
                </a:solidFill>
              </a:rPr>
              <a:t>The ability to submit prior authorization requests electronically is available.</a:t>
            </a:r>
            <a:endParaRPr lang="en-US" sz="1600" dirty="0">
              <a:solidFill>
                <a:prstClr val="black"/>
              </a:solidFill>
            </a:endParaRPr>
          </a:p>
          <a:p>
            <a:pPr marL="0" lvl="0" indent="0" defTabSz="342900">
              <a:buNone/>
            </a:pPr>
            <a:r>
              <a:rPr lang="en-US" sz="1600" dirty="0">
                <a:solidFill>
                  <a:prstClr val="black"/>
                </a:solidFill>
              </a:rPr>
              <a:t> </a:t>
            </a:r>
          </a:p>
          <a:p>
            <a:pPr marL="257175" lvl="0" indent="-257175" defTabSz="342900"/>
            <a:r>
              <a:rPr lang="en-US" sz="1600" dirty="0">
                <a:solidFill>
                  <a:prstClr val="black"/>
                </a:solidFill>
              </a:rPr>
              <a:t>You will have the option to access this functionality through Provider </a:t>
            </a:r>
            <a:r>
              <a:rPr lang="en-US" sz="1600" dirty="0" err="1">
                <a:solidFill>
                  <a:prstClr val="black"/>
                </a:solidFill>
              </a:rPr>
              <a:t>OnLine</a:t>
            </a:r>
            <a:r>
              <a:rPr lang="en-US" sz="1600" dirty="0">
                <a:solidFill>
                  <a:prstClr val="black"/>
                </a:solidFill>
              </a:rPr>
              <a:t> through Single Sign On, or you can choose to access Identifi Practice directly. </a:t>
            </a:r>
          </a:p>
          <a:p>
            <a:pPr marL="0" lvl="0" indent="0" defTabSz="342900">
              <a:buNone/>
            </a:pPr>
            <a:endParaRPr lang="en-US" sz="1600" dirty="0">
              <a:solidFill>
                <a:prstClr val="black"/>
              </a:solidFill>
            </a:endParaRPr>
          </a:p>
          <a:p>
            <a:pPr marL="257175" lvl="0" indent="-257175" defTabSz="342900"/>
            <a:r>
              <a:rPr lang="en-US" sz="1600" dirty="0">
                <a:solidFill>
                  <a:prstClr val="black"/>
                </a:solidFill>
              </a:rPr>
              <a:t>If you are interested in obtaining access to submission requests through Provider </a:t>
            </a:r>
            <a:r>
              <a:rPr lang="en-US" sz="1600" dirty="0" err="1">
                <a:solidFill>
                  <a:prstClr val="black"/>
                </a:solidFill>
              </a:rPr>
              <a:t>OnLine</a:t>
            </a:r>
            <a:r>
              <a:rPr lang="en-US" sz="1600" dirty="0">
                <a:solidFill>
                  <a:prstClr val="black"/>
                </a:solidFill>
              </a:rPr>
              <a:t> or through Identifi Practice, please notify </a:t>
            </a:r>
            <a:r>
              <a:rPr lang="en-US" sz="1600" u="sng" dirty="0">
                <a:solidFill>
                  <a:prstClr val="black"/>
                </a:solidFill>
                <a:hlinkClick r:id="rId2"/>
              </a:rPr>
              <a:t>MFC-ProviderRelations2@medstar.net</a:t>
            </a:r>
            <a:r>
              <a:rPr lang="en-US" sz="1600" dirty="0">
                <a:solidFill>
                  <a:prstClr val="black"/>
                </a:solidFill>
              </a:rPr>
              <a:t> to request permission and indicate if you </a:t>
            </a:r>
            <a:r>
              <a:rPr lang="en-US" sz="1600" dirty="0" smtClean="0">
                <a:solidFill>
                  <a:prstClr val="black"/>
                </a:solidFill>
              </a:rPr>
              <a:t>are interested </a:t>
            </a:r>
            <a:r>
              <a:rPr lang="en-US" sz="1600" dirty="0">
                <a:solidFill>
                  <a:prstClr val="black"/>
                </a:solidFill>
              </a:rPr>
              <a:t>in accessing through Provider </a:t>
            </a:r>
            <a:r>
              <a:rPr lang="en-US" sz="1600" dirty="0" err="1">
                <a:solidFill>
                  <a:prstClr val="black"/>
                </a:solidFill>
              </a:rPr>
              <a:t>OnLine</a:t>
            </a:r>
            <a:r>
              <a:rPr lang="en-US" sz="1600" dirty="0">
                <a:solidFill>
                  <a:prstClr val="black"/>
                </a:solidFill>
              </a:rPr>
              <a:t> or directly into Identifi Practice.</a:t>
            </a:r>
          </a:p>
          <a:p>
            <a:pPr marL="0" lvl="0" indent="0" defTabSz="342900">
              <a:buNone/>
            </a:pPr>
            <a:endParaRPr lang="en-US" sz="1600" dirty="0">
              <a:solidFill>
                <a:prstClr val="black"/>
              </a:solidFill>
            </a:endParaRPr>
          </a:p>
          <a:p>
            <a:pPr marL="257175" lvl="0" indent="-257175" defTabSz="342900"/>
            <a:r>
              <a:rPr lang="en-US" sz="1600" dirty="0">
                <a:solidFill>
                  <a:prstClr val="black"/>
                </a:solidFill>
              </a:rPr>
              <a:t>If you are seeking access through Provider </a:t>
            </a:r>
            <a:r>
              <a:rPr lang="en-US" sz="1600" dirty="0" err="1">
                <a:solidFill>
                  <a:prstClr val="black"/>
                </a:solidFill>
              </a:rPr>
              <a:t>OnLine</a:t>
            </a:r>
            <a:r>
              <a:rPr lang="en-US" sz="1600" dirty="0">
                <a:solidFill>
                  <a:prstClr val="black"/>
                </a:solidFill>
              </a:rPr>
              <a:t>, you must be a registered user before the Electronic Authorization Submission functionality can be offered. If you are not currently registered with Provider </a:t>
            </a:r>
            <a:r>
              <a:rPr lang="en-US" sz="1600" dirty="0" err="1">
                <a:solidFill>
                  <a:prstClr val="black"/>
                </a:solidFill>
              </a:rPr>
              <a:t>OnLine</a:t>
            </a:r>
            <a:r>
              <a:rPr lang="en-US" sz="1600" dirty="0">
                <a:solidFill>
                  <a:prstClr val="black"/>
                </a:solidFill>
              </a:rPr>
              <a:t>, instructions are located at </a:t>
            </a:r>
          </a:p>
          <a:p>
            <a:pPr marL="0" lvl="0" indent="0" defTabSz="342900">
              <a:buNone/>
            </a:pPr>
            <a:r>
              <a:rPr lang="en-US" sz="1600" dirty="0">
                <a:solidFill>
                  <a:prstClr val="black"/>
                </a:solidFill>
              </a:rPr>
              <a:t>	MedStarProviderNetwork.org. A registered Administrator to Provider </a:t>
            </a:r>
            <a:r>
              <a:rPr lang="en-US" sz="1600" dirty="0" err="1">
                <a:solidFill>
                  <a:prstClr val="black"/>
                </a:solidFill>
              </a:rPr>
              <a:t>OnLine</a:t>
            </a:r>
            <a:r>
              <a:rPr lang="en-US" sz="1600" dirty="0">
                <a:solidFill>
                  <a:prstClr val="black"/>
                </a:solidFill>
              </a:rPr>
              <a:t> within 	your practice can grant access to additional users.</a:t>
            </a:r>
          </a:p>
          <a:p>
            <a:pPr marL="0" lvl="0" indent="0" defTabSz="342900">
              <a:buNone/>
            </a:pPr>
            <a:r>
              <a:rPr lang="en-US" sz="1600" dirty="0">
                <a:solidFill>
                  <a:prstClr val="black"/>
                </a:solidFill>
              </a:rPr>
              <a:t> </a:t>
            </a:r>
          </a:p>
          <a:p>
            <a:pPr marL="257175" lvl="0" indent="-257175" defTabSz="342900"/>
            <a:r>
              <a:rPr lang="en-US" sz="1600" dirty="0">
                <a:solidFill>
                  <a:prstClr val="black"/>
                </a:solidFill>
              </a:rPr>
              <a:t>For technical issues related to Electronic Authorization submission, please contact </a:t>
            </a:r>
            <a:r>
              <a:rPr lang="en-US" sz="1600" b="1" u="sng" dirty="0">
                <a:solidFill>
                  <a:prstClr val="black"/>
                </a:solidFill>
                <a:hlinkClick r:id="rId3"/>
              </a:rPr>
              <a:t>support@evolenthealth.com</a:t>
            </a:r>
            <a:r>
              <a:rPr lang="en-US" sz="1500" dirty="0">
                <a:solidFill>
                  <a:prstClr val="black"/>
                </a:solidFill>
              </a:rPr>
              <a:t>.</a:t>
            </a:r>
          </a:p>
          <a:p>
            <a:pPr marL="6350" indent="0">
              <a:buNone/>
            </a:pPr>
            <a:endParaRPr lang="en-US" dirty="0" smtClean="0">
              <a:solidFill>
                <a:srgbClr val="002060"/>
              </a:solidFill>
            </a:endParaRPr>
          </a:p>
          <a:p>
            <a:pPr marL="6350" indent="0">
              <a:buNone/>
            </a:pPr>
            <a:endParaRPr lang="en-US" dirty="0" smtClean="0"/>
          </a:p>
          <a:p>
            <a:endParaRPr lang="en-US" dirty="0"/>
          </a:p>
          <a:p>
            <a:endParaRPr lang="en-US" dirty="0"/>
          </a:p>
        </p:txBody>
      </p:sp>
      <p:sp>
        <p:nvSpPr>
          <p:cNvPr id="4" name="Title 3"/>
          <p:cNvSpPr>
            <a:spLocks noGrp="1"/>
          </p:cNvSpPr>
          <p:nvPr>
            <p:ph type="title"/>
          </p:nvPr>
        </p:nvSpPr>
        <p:spPr/>
        <p:txBody>
          <a:bodyPr>
            <a:normAutofit/>
          </a:bodyPr>
          <a:lstStyle/>
          <a:p>
            <a:r>
              <a:rPr lang="en-US" sz="2200" dirty="0">
                <a:solidFill>
                  <a:srgbClr val="002664"/>
                </a:solidFill>
              </a:rPr>
              <a:t>Electronic Prior Authorization </a:t>
            </a:r>
            <a:r>
              <a:rPr lang="en-US" sz="2200" dirty="0" smtClean="0">
                <a:solidFill>
                  <a:srgbClr val="002664"/>
                </a:solidFill>
              </a:rPr>
              <a:t>Submission</a:t>
            </a:r>
            <a:endParaRPr lang="en-US" dirty="0"/>
          </a:p>
        </p:txBody>
      </p:sp>
      <p:pic>
        <p:nvPicPr>
          <p:cNvPr id="5" name="Picture 4"/>
          <p:cNvPicPr>
            <a:picLocks noChangeAspect="1"/>
          </p:cNvPicPr>
          <p:nvPr/>
        </p:nvPicPr>
        <p:blipFill>
          <a:blip r:embed="rId4"/>
          <a:stretch>
            <a:fillRect/>
          </a:stretch>
        </p:blipFill>
        <p:spPr>
          <a:xfrm>
            <a:off x="6553200" y="107012"/>
            <a:ext cx="2334970" cy="737680"/>
          </a:xfrm>
          <a:prstGeom prst="rect">
            <a:avLst/>
          </a:prstGeom>
        </p:spPr>
      </p:pic>
    </p:spTree>
    <p:extLst>
      <p:ext uri="{BB962C8B-B14F-4D97-AF65-F5344CB8AC3E}">
        <p14:creationId xmlns:p14="http://schemas.microsoft.com/office/powerpoint/2010/main" val="8797670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85750" lvl="0" indent="-285750" defTabSz="342900">
              <a:spcBef>
                <a:spcPts val="400"/>
              </a:spcBef>
              <a:buFont typeface="Courier New" panose="02070309020205020404" pitchFamily="49" charset="0"/>
              <a:buChar char="o"/>
            </a:pPr>
            <a:r>
              <a:rPr lang="en-US" sz="1600" dirty="0">
                <a:solidFill>
                  <a:srgbClr val="002060"/>
                </a:solidFill>
                <a:latin typeface="Arial" panose="020B0604020202020204" pitchFamily="34" charset="0"/>
                <a:cs typeface="Arial" panose="020B0604020202020204" pitchFamily="34" charset="0"/>
              </a:rPr>
              <a:t>Written appeal to MedStar </a:t>
            </a:r>
            <a:r>
              <a:rPr lang="en-US" sz="1600" dirty="0" smtClean="0">
                <a:solidFill>
                  <a:srgbClr val="002060"/>
                </a:solidFill>
                <a:latin typeface="Arial" panose="020B0604020202020204" pitchFamily="34" charset="0"/>
                <a:cs typeface="Arial" panose="020B0604020202020204" pitchFamily="34" charset="0"/>
              </a:rPr>
              <a:t>Select </a:t>
            </a:r>
            <a:r>
              <a:rPr lang="en-US" sz="1600" dirty="0">
                <a:solidFill>
                  <a:srgbClr val="002060"/>
                </a:solidFill>
                <a:latin typeface="Arial" panose="020B0604020202020204" pitchFamily="34" charset="0"/>
                <a:cs typeface="Arial" panose="020B0604020202020204" pitchFamily="34" charset="0"/>
              </a:rPr>
              <a:t>must be submitted by provider within </a:t>
            </a:r>
            <a:r>
              <a:rPr lang="en-US" sz="1600" dirty="0" smtClean="0">
                <a:solidFill>
                  <a:srgbClr val="002060"/>
                </a:solidFill>
                <a:latin typeface="Arial" panose="020B0604020202020204" pitchFamily="34" charset="0"/>
                <a:cs typeface="Arial" panose="020B0604020202020204" pitchFamily="34" charset="0"/>
              </a:rPr>
              <a:t>180 (medical necessity) or 120 (administrative) </a:t>
            </a:r>
            <a:r>
              <a:rPr lang="en-US" sz="1600" dirty="0">
                <a:solidFill>
                  <a:srgbClr val="002060"/>
                </a:solidFill>
                <a:latin typeface="Arial" panose="020B0604020202020204" pitchFamily="34" charset="0"/>
                <a:cs typeface="Arial" panose="020B0604020202020204" pitchFamily="34" charset="0"/>
              </a:rPr>
              <a:t>business days of the denial notification</a:t>
            </a:r>
          </a:p>
          <a:p>
            <a:pPr marL="285750" lvl="0" indent="-285750" defTabSz="914400">
              <a:spcBef>
                <a:spcPts val="400"/>
              </a:spcBef>
              <a:buFont typeface="Courier New" panose="02070309020205020404" pitchFamily="49" charset="0"/>
              <a:buChar char="o"/>
            </a:pPr>
            <a:r>
              <a:rPr lang="en-US" sz="1600" dirty="0">
                <a:solidFill>
                  <a:srgbClr val="002060"/>
                </a:solidFill>
                <a:latin typeface="Arial" panose="020B0604020202020204" pitchFamily="34" charset="0"/>
                <a:cs typeface="Arial" panose="020B0604020202020204" pitchFamily="34" charset="0"/>
              </a:rPr>
              <a:t>The QRG is updated frequently and is a good source of information:	</a:t>
            </a:r>
          </a:p>
          <a:p>
            <a:pPr marL="685800" lvl="1" indent="-214313" defTabSz="914400">
              <a:spcBef>
                <a:spcPts val="400"/>
              </a:spcBef>
              <a:buFont typeface="Courier New" panose="02070309020205020404" pitchFamily="49" charset="0"/>
              <a:buChar char="o"/>
            </a:pPr>
            <a:r>
              <a:rPr lang="en-US" sz="1600" dirty="0">
                <a:solidFill>
                  <a:srgbClr val="002060"/>
                </a:solidFill>
                <a:latin typeface="Arial" panose="020B0604020202020204" pitchFamily="34" charset="0"/>
                <a:cs typeface="Arial" panose="020B0604020202020204" pitchFamily="34" charset="0"/>
                <a:hlinkClick r:id="rId2"/>
              </a:rPr>
              <a:t>http://medstarprovidernetwork.org/medicare-choice/quick-reference-guide</a:t>
            </a:r>
            <a:endParaRPr lang="en-US" sz="1600" dirty="0">
              <a:solidFill>
                <a:srgbClr val="002060"/>
              </a:solidFill>
              <a:latin typeface="Arial" panose="020B0604020202020204" pitchFamily="34" charset="0"/>
              <a:cs typeface="Arial" panose="020B0604020202020204" pitchFamily="34" charset="0"/>
            </a:endParaRPr>
          </a:p>
          <a:p>
            <a:pPr marL="685800" lvl="1" indent="-214313" defTabSz="914400">
              <a:spcBef>
                <a:spcPts val="400"/>
              </a:spcBef>
              <a:buFont typeface="Courier New" panose="02070309020205020404" pitchFamily="49" charset="0"/>
              <a:buChar char="o"/>
            </a:pPr>
            <a:r>
              <a:rPr lang="en-US" sz="1600" dirty="0">
                <a:solidFill>
                  <a:srgbClr val="002060"/>
                </a:solidFill>
                <a:latin typeface="Arial" panose="020B0604020202020204" pitchFamily="34" charset="0"/>
                <a:cs typeface="Arial" panose="020B0604020202020204" pitchFamily="34" charset="0"/>
                <a:hlinkClick r:id="rId3"/>
              </a:rPr>
              <a:t>http://medstarprovidernetwork.org/medstar-select/quick-reference-guide-frequently-updated</a:t>
            </a:r>
            <a:endParaRPr lang="en-US" sz="1600" dirty="0">
              <a:solidFill>
                <a:srgbClr val="002060"/>
              </a:solidFill>
              <a:latin typeface="Arial" panose="020B0604020202020204" pitchFamily="34" charset="0"/>
              <a:cs typeface="Arial" panose="020B0604020202020204" pitchFamily="34" charset="0"/>
            </a:endParaRPr>
          </a:p>
          <a:p>
            <a:pPr marL="285750" lvl="0" indent="-285750" defTabSz="914400">
              <a:spcBef>
                <a:spcPts val="400"/>
              </a:spcBef>
              <a:buFont typeface="Courier New" panose="02070309020205020404" pitchFamily="49" charset="0"/>
              <a:buChar char="o"/>
            </a:pPr>
            <a:r>
              <a:rPr lang="en-US" sz="1600" dirty="0">
                <a:solidFill>
                  <a:srgbClr val="002060"/>
                </a:solidFill>
                <a:latin typeface="Arial" panose="020B0604020202020204" pitchFamily="34" charset="0"/>
                <a:cs typeface="Arial" panose="020B0604020202020204" pitchFamily="34" charset="0"/>
              </a:rPr>
              <a:t>Call Medical Management at 855.242.4875 to request an expedited review for an appeal. Clinical documentation is required.</a:t>
            </a:r>
          </a:p>
          <a:p>
            <a:pPr marL="285750" lvl="0" indent="-285750" defTabSz="342900">
              <a:spcBef>
                <a:spcPts val="400"/>
              </a:spcBef>
              <a:buFont typeface="Courier New" panose="02070309020205020404" pitchFamily="49" charset="0"/>
              <a:buChar char="o"/>
            </a:pPr>
            <a:endParaRPr lang="en-US" sz="1600" dirty="0">
              <a:solidFill>
                <a:srgbClr val="002060"/>
              </a:solidFill>
              <a:latin typeface="Arial" panose="020B0604020202020204" pitchFamily="34" charset="0"/>
              <a:cs typeface="Arial" panose="020B0604020202020204" pitchFamily="34" charset="0"/>
            </a:endParaRPr>
          </a:p>
          <a:p>
            <a:pPr marL="0" lvl="0" indent="0" defTabSz="342900">
              <a:spcBef>
                <a:spcPts val="400"/>
              </a:spcBef>
              <a:buNone/>
            </a:pPr>
            <a:r>
              <a:rPr lang="en-US" sz="1600" dirty="0">
                <a:solidFill>
                  <a:srgbClr val="002060"/>
                </a:solidFill>
                <a:latin typeface="Arial" panose="020B0604020202020204" pitchFamily="34" charset="0"/>
                <a:cs typeface="Arial" panose="020B0604020202020204" pitchFamily="34" charset="0"/>
              </a:rPr>
              <a:t>Use these forms to assist with Appeals, Grievances and Provider Issues found on MedStarProviderPortal.org:</a:t>
            </a:r>
          </a:p>
          <a:p>
            <a:pPr marL="571500" lvl="0" indent="-228600" defTabSz="342900">
              <a:spcBef>
                <a:spcPts val="400"/>
              </a:spcBef>
            </a:pPr>
            <a:r>
              <a:rPr lang="en-US" sz="1400" dirty="0" smtClean="0">
                <a:solidFill>
                  <a:srgbClr val="002060"/>
                </a:solidFill>
                <a:latin typeface="Arial" panose="020B0604020202020204" pitchFamily="34" charset="0"/>
                <a:cs typeface="Arial" panose="020B0604020202020204" pitchFamily="34" charset="0"/>
              </a:rPr>
              <a:t>Authorization Request Form</a:t>
            </a:r>
          </a:p>
          <a:p>
            <a:pPr marL="571500" lvl="0" indent="-228600" defTabSz="342900">
              <a:spcBef>
                <a:spcPts val="400"/>
              </a:spcBef>
            </a:pPr>
            <a:r>
              <a:rPr lang="en-US" sz="1400" dirty="0" smtClean="0">
                <a:solidFill>
                  <a:srgbClr val="002060"/>
                </a:solidFill>
                <a:latin typeface="Arial" panose="020B0604020202020204" pitchFamily="34" charset="0"/>
                <a:cs typeface="Arial" panose="020B0604020202020204" pitchFamily="34" charset="0"/>
              </a:rPr>
              <a:t>Administrative Reconsideration Request </a:t>
            </a:r>
          </a:p>
          <a:p>
            <a:pPr marL="571500" lvl="0" indent="-228600" defTabSz="342900">
              <a:spcBef>
                <a:spcPts val="400"/>
              </a:spcBef>
            </a:pPr>
            <a:r>
              <a:rPr lang="en-US" sz="1400" dirty="0" smtClean="0">
                <a:solidFill>
                  <a:srgbClr val="002060"/>
                </a:solidFill>
                <a:latin typeface="Arial" panose="020B0604020202020204" pitchFamily="34" charset="0"/>
                <a:cs typeface="Arial" panose="020B0604020202020204" pitchFamily="34" charset="0"/>
              </a:rPr>
              <a:t>Appeal and Grievance Request</a:t>
            </a:r>
            <a:endParaRPr lang="en-US" sz="1400" dirty="0">
              <a:solidFill>
                <a:srgbClr val="002060"/>
              </a:solidFill>
              <a:latin typeface="Arial" panose="020B0604020202020204" pitchFamily="34" charset="0"/>
              <a:cs typeface="Arial" panose="020B0604020202020204" pitchFamily="34" charset="0"/>
            </a:endParaRPr>
          </a:p>
          <a:p>
            <a:pPr marL="571500" lvl="0" indent="-228600" defTabSz="342900">
              <a:spcBef>
                <a:spcPts val="400"/>
              </a:spcBef>
            </a:pPr>
            <a:r>
              <a:rPr lang="en-US" sz="1400" dirty="0">
                <a:solidFill>
                  <a:srgbClr val="002060"/>
                </a:solidFill>
                <a:latin typeface="Arial" panose="020B0604020202020204" pitchFamily="34" charset="0"/>
                <a:cs typeface="Arial" panose="020B0604020202020204" pitchFamily="34" charset="0"/>
              </a:rPr>
              <a:t>Claim Appeal Request</a:t>
            </a:r>
          </a:p>
          <a:p>
            <a:pPr marL="571500" lvl="0" indent="-228600" defTabSz="342900">
              <a:spcBef>
                <a:spcPts val="400"/>
              </a:spcBef>
            </a:pPr>
            <a:r>
              <a:rPr lang="en-US" sz="1400" dirty="0">
                <a:solidFill>
                  <a:srgbClr val="002060"/>
                </a:solidFill>
                <a:latin typeface="Arial" panose="020B0604020202020204" pitchFamily="34" charset="0"/>
                <a:cs typeface="Arial" panose="020B0604020202020204" pitchFamily="34" charset="0"/>
              </a:rPr>
              <a:t>Formal Appeal Request</a:t>
            </a:r>
          </a:p>
          <a:p>
            <a:pPr marL="571500" lvl="0" indent="-228600" defTabSz="342900">
              <a:spcBef>
                <a:spcPts val="400"/>
              </a:spcBef>
            </a:pPr>
            <a:r>
              <a:rPr lang="en-US" sz="1400" dirty="0">
                <a:solidFill>
                  <a:srgbClr val="002060"/>
                </a:solidFill>
                <a:latin typeface="Arial" panose="020B0604020202020204" pitchFamily="34" charset="0"/>
                <a:cs typeface="Arial" panose="020B0604020202020204" pitchFamily="34" charset="0"/>
              </a:rPr>
              <a:t>Provider Claim Project Assistance Request</a:t>
            </a:r>
            <a:endParaRPr lang="en-US" sz="1600" dirty="0">
              <a:solidFill>
                <a:srgbClr val="002060"/>
              </a:solidFill>
              <a:latin typeface="Arial" panose="020B0604020202020204" pitchFamily="34" charset="0"/>
              <a:cs typeface="Arial" panose="020B0604020202020204" pitchFamily="34" charset="0"/>
            </a:endParaRPr>
          </a:p>
          <a:p>
            <a:pPr marL="6350" indent="0">
              <a:buNone/>
            </a:pPr>
            <a:endParaRPr lang="en-US" dirty="0" smtClean="0">
              <a:solidFill>
                <a:srgbClr val="002060"/>
              </a:solidFill>
            </a:endParaRPr>
          </a:p>
          <a:p>
            <a:pPr marL="6350" indent="0">
              <a:buNone/>
            </a:pPr>
            <a:endParaRPr lang="en-US" dirty="0" smtClean="0"/>
          </a:p>
          <a:p>
            <a:endParaRPr lang="en-US" dirty="0"/>
          </a:p>
          <a:p>
            <a:endParaRPr lang="en-US" dirty="0"/>
          </a:p>
        </p:txBody>
      </p:sp>
      <p:sp>
        <p:nvSpPr>
          <p:cNvPr id="4" name="Title 3"/>
          <p:cNvSpPr>
            <a:spLocks noGrp="1"/>
          </p:cNvSpPr>
          <p:nvPr>
            <p:ph type="title"/>
          </p:nvPr>
        </p:nvSpPr>
        <p:spPr/>
        <p:txBody>
          <a:bodyPr>
            <a:normAutofit/>
          </a:bodyPr>
          <a:lstStyle/>
          <a:p>
            <a:r>
              <a:rPr lang="en-US" sz="2500" dirty="0">
                <a:solidFill>
                  <a:srgbClr val="002664"/>
                </a:solidFill>
              </a:rPr>
              <a:t>Provider Appeals and Grievances</a:t>
            </a:r>
            <a:endParaRPr lang="en-US" dirty="0"/>
          </a:p>
        </p:txBody>
      </p:sp>
      <p:pic>
        <p:nvPicPr>
          <p:cNvPr id="5" name="Picture 4"/>
          <p:cNvPicPr>
            <a:picLocks noChangeAspect="1"/>
          </p:cNvPicPr>
          <p:nvPr/>
        </p:nvPicPr>
        <p:blipFill>
          <a:blip r:embed="rId4"/>
          <a:stretch>
            <a:fillRect/>
          </a:stretch>
        </p:blipFill>
        <p:spPr>
          <a:xfrm>
            <a:off x="6471912" y="189703"/>
            <a:ext cx="2334970" cy="737680"/>
          </a:xfrm>
          <a:prstGeom prst="rect">
            <a:avLst/>
          </a:prstGeom>
        </p:spPr>
      </p:pic>
    </p:spTree>
    <p:extLst>
      <p:ext uri="{BB962C8B-B14F-4D97-AF65-F5344CB8AC3E}">
        <p14:creationId xmlns:p14="http://schemas.microsoft.com/office/powerpoint/2010/main" val="6888361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350" indent="0">
              <a:buNone/>
            </a:pPr>
            <a:endParaRPr lang="en-US" dirty="0" smtClean="0">
              <a:solidFill>
                <a:srgbClr val="002060"/>
              </a:solidFill>
            </a:endParaRPr>
          </a:p>
          <a:p>
            <a:pPr marL="6350" indent="0">
              <a:buNone/>
            </a:pPr>
            <a:endParaRPr lang="en-US" dirty="0" smtClean="0"/>
          </a:p>
          <a:p>
            <a:pPr marL="0" lvl="0" indent="0">
              <a:spcBef>
                <a:spcPts val="0"/>
              </a:spcBef>
              <a:buNone/>
            </a:pPr>
            <a:r>
              <a:rPr lang="en-US" sz="1900" dirty="0">
                <a:solidFill>
                  <a:srgbClr val="002060"/>
                </a:solidFill>
                <a:latin typeface="Arial" panose="020B0604020202020204" pitchFamily="34" charset="0"/>
                <a:ea typeface="Calibri" panose="020F0502020204030204" pitchFamily="34" charset="0"/>
                <a:cs typeface="Arial" panose="020B0604020202020204" pitchFamily="34" charset="0"/>
              </a:rPr>
              <a:t>MD, VA, and DC Regulations</a:t>
            </a:r>
          </a:p>
          <a:p>
            <a:pPr marL="0" lvl="0" indent="0">
              <a:spcBef>
                <a:spcPts val="0"/>
              </a:spcBef>
              <a:buNone/>
            </a:pPr>
            <a:r>
              <a:rPr lang="en-US" sz="1900" dirty="0">
                <a:solidFill>
                  <a:srgbClr val="002060"/>
                </a:solidFill>
                <a:latin typeface="Arial" panose="020B0604020202020204" pitchFamily="34" charset="0"/>
                <a:ea typeface="Calibri" panose="020F0502020204030204" pitchFamily="34" charset="0"/>
                <a:cs typeface="Arial" panose="020B0604020202020204" pitchFamily="34" charset="0"/>
              </a:rPr>
              <a:t> </a:t>
            </a:r>
          </a:p>
          <a:p>
            <a:pPr marL="0" lvl="0" indent="0">
              <a:spcBef>
                <a:spcPts val="0"/>
              </a:spcBef>
              <a:buNone/>
            </a:pPr>
            <a:r>
              <a:rPr lang="en-US" sz="1900" dirty="0">
                <a:solidFill>
                  <a:srgbClr val="002060"/>
                </a:solidFill>
                <a:latin typeface="Arial" panose="020B0604020202020204" pitchFamily="34" charset="0"/>
                <a:ea typeface="Calibri" panose="020F0502020204030204" pitchFamily="34" charset="0"/>
                <a:cs typeface="Arial" panose="020B0604020202020204" pitchFamily="34" charset="0"/>
              </a:rPr>
              <a:t>Verbal Consent to provide personal health information for an adult to another person is not permitted in MD, DC, or VA.</a:t>
            </a:r>
          </a:p>
          <a:p>
            <a:pPr marL="0" lvl="0" indent="0">
              <a:spcBef>
                <a:spcPts val="0"/>
              </a:spcBef>
              <a:buNone/>
            </a:pPr>
            <a:endParaRPr lang="en-US" sz="19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0" lvl="0" indent="0">
              <a:spcBef>
                <a:spcPts val="0"/>
              </a:spcBef>
              <a:buNone/>
            </a:pPr>
            <a:r>
              <a:rPr lang="en-US" sz="1900" dirty="0">
                <a:solidFill>
                  <a:srgbClr val="002060"/>
                </a:solidFill>
                <a:latin typeface="Arial" panose="020B0604020202020204" pitchFamily="34" charset="0"/>
                <a:ea typeface="Calibri" panose="020F0502020204030204" pitchFamily="34" charset="0"/>
                <a:cs typeface="Arial" panose="020B0604020202020204" pitchFamily="34" charset="0"/>
              </a:rPr>
              <a:t>Therefore, for MedStar, </a:t>
            </a:r>
            <a:r>
              <a:rPr lang="en-US" sz="1900" b="1" dirty="0">
                <a:solidFill>
                  <a:srgbClr val="002060"/>
                </a:solidFill>
                <a:latin typeface="Arial" panose="020B0604020202020204" pitchFamily="34" charset="0"/>
                <a:ea typeface="Calibri" panose="020F0502020204030204" pitchFamily="34" charset="0"/>
                <a:cs typeface="Arial" panose="020B0604020202020204" pitchFamily="34" charset="0"/>
              </a:rPr>
              <a:t>all consent must be in writing before any PHI can be released for an adult member.</a:t>
            </a:r>
            <a:endParaRPr lang="en-US" sz="19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0" lvl="0" indent="0">
              <a:spcBef>
                <a:spcPts val="0"/>
              </a:spcBef>
              <a:buNone/>
            </a:pPr>
            <a:r>
              <a:rPr lang="en-US" sz="1900" dirty="0">
                <a:solidFill>
                  <a:srgbClr val="002060"/>
                </a:solidFill>
                <a:latin typeface="Arial" panose="020B0604020202020204" pitchFamily="34" charset="0"/>
                <a:ea typeface="Calibri" panose="020F0502020204030204" pitchFamily="34" charset="0"/>
                <a:cs typeface="Arial" panose="020B0604020202020204" pitchFamily="34" charset="0"/>
              </a:rPr>
              <a:t> </a:t>
            </a:r>
          </a:p>
          <a:p>
            <a:pPr marL="0" lvl="0" indent="0">
              <a:spcBef>
                <a:spcPts val="0"/>
              </a:spcBef>
              <a:buNone/>
            </a:pPr>
            <a:r>
              <a:rPr lang="en-US" sz="1900" dirty="0">
                <a:solidFill>
                  <a:srgbClr val="002060"/>
                </a:solidFill>
                <a:latin typeface="Arial" panose="020B0604020202020204" pitchFamily="34" charset="0"/>
                <a:ea typeface="Calibri" panose="020F0502020204030204" pitchFamily="34" charset="0"/>
                <a:cs typeface="Arial" panose="020B0604020202020204" pitchFamily="34" charset="0"/>
              </a:rPr>
              <a:t>Members are required to fill out a release form which can be obtained from Member Services. It is in the process of being added to the </a:t>
            </a:r>
            <a:r>
              <a:rPr lang="en-US" sz="1900" dirty="0">
                <a:solidFill>
                  <a:srgbClr val="002060"/>
                </a:solidFill>
                <a:latin typeface="Arial" panose="020B0604020202020204" pitchFamily="34" charset="0"/>
                <a:ea typeface="Calibri" panose="020F0502020204030204" pitchFamily="34" charset="0"/>
                <a:cs typeface="Arial" panose="020B0604020202020204" pitchFamily="34" charset="0"/>
                <a:hlinkClick r:id="rId2"/>
              </a:rPr>
              <a:t>www.MedStarMyHealth.org</a:t>
            </a:r>
            <a:r>
              <a:rPr lang="en-US" sz="1900" dirty="0">
                <a:solidFill>
                  <a:srgbClr val="002060"/>
                </a:solidFill>
                <a:latin typeface="Arial" panose="020B0604020202020204" pitchFamily="34" charset="0"/>
                <a:ea typeface="Calibri" panose="020F0502020204030204" pitchFamily="34" charset="0"/>
                <a:cs typeface="Arial" panose="020B0604020202020204" pitchFamily="34" charset="0"/>
              </a:rPr>
              <a:t> and to </a:t>
            </a:r>
            <a:r>
              <a:rPr lang="en-US" sz="1900" dirty="0">
                <a:solidFill>
                  <a:srgbClr val="002060"/>
                </a:solidFill>
                <a:latin typeface="Arial" panose="020B0604020202020204" pitchFamily="34" charset="0"/>
                <a:ea typeface="Calibri" panose="020F0502020204030204" pitchFamily="34" charset="0"/>
                <a:cs typeface="Arial" panose="020B0604020202020204" pitchFamily="34" charset="0"/>
                <a:hlinkClick r:id="rId3"/>
              </a:rPr>
              <a:t>www.MedStarProviderNetwork.org</a:t>
            </a:r>
            <a:r>
              <a:rPr lang="en-US" sz="1900" dirty="0">
                <a:solidFill>
                  <a:srgbClr val="002060"/>
                </a:solidFill>
                <a:latin typeface="Arial" panose="020B0604020202020204" pitchFamily="34" charset="0"/>
                <a:ea typeface="Calibri" panose="020F0502020204030204" pitchFamily="34" charset="0"/>
                <a:cs typeface="Arial" panose="020B0604020202020204" pitchFamily="34" charset="0"/>
              </a:rPr>
              <a:t>. </a:t>
            </a:r>
          </a:p>
          <a:p>
            <a:endParaRPr lang="en-US" dirty="0"/>
          </a:p>
          <a:p>
            <a:endParaRPr lang="en-US" dirty="0"/>
          </a:p>
        </p:txBody>
      </p:sp>
      <p:sp>
        <p:nvSpPr>
          <p:cNvPr id="4" name="Title 3"/>
          <p:cNvSpPr>
            <a:spLocks noGrp="1"/>
          </p:cNvSpPr>
          <p:nvPr>
            <p:ph type="title"/>
          </p:nvPr>
        </p:nvSpPr>
        <p:spPr/>
        <p:txBody>
          <a:bodyPr>
            <a:normAutofit fontScale="90000"/>
          </a:bodyPr>
          <a:lstStyle/>
          <a:p>
            <a:r>
              <a:rPr lang="en-US" sz="2500" dirty="0">
                <a:solidFill>
                  <a:srgbClr val="002664"/>
                </a:solidFill>
              </a:rPr>
              <a:t>MedStar Health </a:t>
            </a:r>
            <a:r>
              <a:rPr lang="en-US" sz="2500" dirty="0" smtClean="0">
                <a:solidFill>
                  <a:srgbClr val="002664"/>
                </a:solidFill>
              </a:rPr>
              <a:t>Verbal Consent</a:t>
            </a:r>
            <a:r>
              <a:rPr lang="en-US" sz="2500" dirty="0">
                <a:solidFill>
                  <a:srgbClr val="002664"/>
                </a:solidFill>
              </a:rPr>
              <a:t/>
            </a:r>
            <a:br>
              <a:rPr lang="en-US" sz="2500" dirty="0">
                <a:solidFill>
                  <a:srgbClr val="002664"/>
                </a:solidFill>
              </a:rPr>
            </a:br>
            <a:endParaRPr lang="en-US" dirty="0"/>
          </a:p>
        </p:txBody>
      </p:sp>
      <p:pic>
        <p:nvPicPr>
          <p:cNvPr id="5" name="Picture 4"/>
          <p:cNvPicPr>
            <a:picLocks noChangeAspect="1"/>
          </p:cNvPicPr>
          <p:nvPr/>
        </p:nvPicPr>
        <p:blipFill>
          <a:blip r:embed="rId4"/>
          <a:stretch>
            <a:fillRect/>
          </a:stretch>
        </p:blipFill>
        <p:spPr>
          <a:xfrm>
            <a:off x="6471912" y="189703"/>
            <a:ext cx="2334970" cy="737680"/>
          </a:xfrm>
          <a:prstGeom prst="rect">
            <a:avLst/>
          </a:prstGeom>
        </p:spPr>
      </p:pic>
    </p:spTree>
    <p:extLst>
      <p:ext uri="{BB962C8B-B14F-4D97-AF65-F5344CB8AC3E}">
        <p14:creationId xmlns:p14="http://schemas.microsoft.com/office/powerpoint/2010/main" val="7506003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MedStar </a:t>
            </a:r>
            <a:r>
              <a:rPr lang="en-US" dirty="0" smtClean="0"/>
              <a:t>Select </a:t>
            </a:r>
            <a:r>
              <a:rPr lang="en-US" dirty="0"/>
              <a:t>Plan Vendor List</a:t>
            </a:r>
          </a:p>
        </p:txBody>
      </p:sp>
      <p:graphicFrame>
        <p:nvGraphicFramePr>
          <p:cNvPr id="5" name="Table 4"/>
          <p:cNvGraphicFramePr>
            <a:graphicFrameLocks noGrp="1"/>
          </p:cNvGraphicFramePr>
          <p:nvPr>
            <p:extLst/>
          </p:nvPr>
        </p:nvGraphicFramePr>
        <p:xfrm>
          <a:off x="457199" y="1246909"/>
          <a:ext cx="8229601" cy="4459928"/>
        </p:xfrm>
        <a:graphic>
          <a:graphicData uri="http://schemas.openxmlformats.org/drawingml/2006/table">
            <a:tbl>
              <a:tblPr firstRow="1" firstCol="1" lastRow="1" lastCol="1" bandRow="1" bandCol="1">
                <a:tableStyleId>{5940675A-B579-460E-94D1-54222C63F5DA}</a:tableStyleId>
              </a:tblPr>
              <a:tblGrid>
                <a:gridCol w="1897927">
                  <a:extLst>
                    <a:ext uri="{9D8B030D-6E8A-4147-A177-3AD203B41FA5}">
                      <a16:colId xmlns:a16="http://schemas.microsoft.com/office/drawing/2014/main" xmlns="" val="20000"/>
                    </a:ext>
                  </a:extLst>
                </a:gridCol>
                <a:gridCol w="2293074">
                  <a:extLst>
                    <a:ext uri="{9D8B030D-6E8A-4147-A177-3AD203B41FA5}">
                      <a16:colId xmlns:a16="http://schemas.microsoft.com/office/drawing/2014/main" xmlns="" val="20001"/>
                    </a:ext>
                  </a:extLst>
                </a:gridCol>
                <a:gridCol w="1719348">
                  <a:extLst>
                    <a:ext uri="{9D8B030D-6E8A-4147-A177-3AD203B41FA5}">
                      <a16:colId xmlns:a16="http://schemas.microsoft.com/office/drawing/2014/main" xmlns="" val="20002"/>
                    </a:ext>
                  </a:extLst>
                </a:gridCol>
                <a:gridCol w="2319252">
                  <a:extLst>
                    <a:ext uri="{9D8B030D-6E8A-4147-A177-3AD203B41FA5}">
                      <a16:colId xmlns:a16="http://schemas.microsoft.com/office/drawing/2014/main" xmlns="" val="20003"/>
                    </a:ext>
                  </a:extLst>
                </a:gridCol>
              </a:tblGrid>
              <a:tr h="265206">
                <a:tc>
                  <a:txBody>
                    <a:bodyPr/>
                    <a:lstStyle/>
                    <a:p>
                      <a:pPr marL="0" marR="0" algn="ctr">
                        <a:spcBef>
                          <a:spcPts val="235"/>
                        </a:spcBef>
                        <a:spcAft>
                          <a:spcPts val="0"/>
                        </a:spcAft>
                      </a:pPr>
                      <a:r>
                        <a:rPr lang="en-US" sz="1800" b="1" dirty="0">
                          <a:solidFill>
                            <a:schemeClr val="bg1"/>
                          </a:solidFill>
                          <a:effectLst/>
                        </a:rPr>
                        <a:t>Benefit</a:t>
                      </a:r>
                      <a:endParaRPr lang="en-US"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tx1"/>
                    </a:solidFill>
                  </a:tcPr>
                </a:tc>
                <a:tc>
                  <a:txBody>
                    <a:bodyPr/>
                    <a:lstStyle/>
                    <a:p>
                      <a:pPr marL="0" marR="0" algn="ctr">
                        <a:spcBef>
                          <a:spcPts val="235"/>
                        </a:spcBef>
                        <a:spcAft>
                          <a:spcPts val="0"/>
                        </a:spcAft>
                      </a:pPr>
                      <a:r>
                        <a:rPr lang="en-US" sz="1800" b="1" spc="-15" dirty="0">
                          <a:solidFill>
                            <a:schemeClr val="bg1"/>
                          </a:solidFill>
                          <a:effectLst/>
                        </a:rPr>
                        <a:t>Provider</a:t>
                      </a:r>
                      <a:endPar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tx1"/>
                    </a:solidFill>
                  </a:tcPr>
                </a:tc>
                <a:tc>
                  <a:txBody>
                    <a:bodyPr/>
                    <a:lstStyle/>
                    <a:p>
                      <a:pPr marL="0" marR="0" algn="ctr">
                        <a:spcBef>
                          <a:spcPts val="235"/>
                        </a:spcBef>
                        <a:spcAft>
                          <a:spcPts val="0"/>
                        </a:spcAft>
                      </a:pPr>
                      <a:r>
                        <a:rPr lang="en-US" sz="1800" b="1" dirty="0">
                          <a:solidFill>
                            <a:schemeClr val="bg1"/>
                          </a:solidFill>
                          <a:effectLst/>
                        </a:rPr>
                        <a:t>Phone</a:t>
                      </a:r>
                      <a:endPar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tx1"/>
                    </a:solidFill>
                  </a:tcPr>
                </a:tc>
                <a:tc>
                  <a:txBody>
                    <a:bodyPr/>
                    <a:lstStyle/>
                    <a:p>
                      <a:pPr marL="0" marR="0" algn="ctr">
                        <a:spcBef>
                          <a:spcPts val="235"/>
                        </a:spcBef>
                        <a:spcAft>
                          <a:spcPts val="0"/>
                        </a:spcAft>
                      </a:pPr>
                      <a:r>
                        <a:rPr lang="en-US" sz="1800" b="1" spc="-5" dirty="0">
                          <a:solidFill>
                            <a:schemeClr val="bg1"/>
                          </a:solidFill>
                          <a:effectLst/>
                        </a:rPr>
                        <a:t>Website</a:t>
                      </a:r>
                      <a:endPar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tx1"/>
                    </a:solidFill>
                  </a:tcPr>
                </a:tc>
                <a:extLst>
                  <a:ext uri="{0D108BD9-81ED-4DB2-BD59-A6C34878D82A}">
                    <a16:rowId xmlns:a16="http://schemas.microsoft.com/office/drawing/2014/main" xmlns="" val="10000"/>
                  </a:ext>
                </a:extLst>
              </a:tr>
              <a:tr h="206549">
                <a:tc rowSpan="4">
                  <a:txBody>
                    <a:bodyPr/>
                    <a:lstStyle/>
                    <a:p>
                      <a:pPr marL="0" marR="0">
                        <a:spcBef>
                          <a:spcPts val="0"/>
                        </a:spcBef>
                        <a:spcAft>
                          <a:spcPts val="0"/>
                        </a:spcAft>
                      </a:pPr>
                      <a:r>
                        <a:rPr lang="en-US" sz="1400" dirty="0">
                          <a:effectLst/>
                        </a:rPr>
                        <a:t> Medical</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lumMod val="85000"/>
                      </a:schemeClr>
                    </a:solidFill>
                  </a:tcPr>
                </a:tc>
                <a:tc>
                  <a:txBody>
                    <a:bodyPr/>
                    <a:lstStyle/>
                    <a:p>
                      <a:pPr marL="50165" marR="0">
                        <a:spcBef>
                          <a:spcPts val="235"/>
                        </a:spcBef>
                        <a:spcAft>
                          <a:spcPts val="0"/>
                        </a:spcAft>
                      </a:pPr>
                      <a:r>
                        <a:rPr lang="en-US" sz="1400" spc="-5" dirty="0">
                          <a:effectLst/>
                        </a:rPr>
                        <a:t>MedStar</a:t>
                      </a:r>
                      <a:r>
                        <a:rPr lang="en-US" sz="1400" spc="-45" dirty="0">
                          <a:effectLst/>
                        </a:rPr>
                        <a:t> </a:t>
                      </a:r>
                      <a:r>
                        <a:rPr lang="en-US" sz="1400" dirty="0">
                          <a:effectLst/>
                        </a:rPr>
                        <a:t>Select</a:t>
                      </a:r>
                      <a:r>
                        <a:rPr lang="en-US" sz="1400" spc="-40" dirty="0">
                          <a:effectLst/>
                        </a:rPr>
                        <a:t> </a:t>
                      </a:r>
                      <a:r>
                        <a:rPr lang="en-US" sz="1400" dirty="0">
                          <a:effectLst/>
                        </a:rPr>
                        <a:t>Plan</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lumMod val="85000"/>
                      </a:schemeClr>
                    </a:solidFill>
                  </a:tcPr>
                </a:tc>
                <a:tc>
                  <a:txBody>
                    <a:bodyPr/>
                    <a:lstStyle/>
                    <a:p>
                      <a:pPr marL="50165" marR="0">
                        <a:spcBef>
                          <a:spcPts val="235"/>
                        </a:spcBef>
                        <a:spcAft>
                          <a:spcPts val="0"/>
                        </a:spcAft>
                      </a:pPr>
                      <a:r>
                        <a:rPr lang="en-US" sz="1400" dirty="0">
                          <a:effectLst/>
                        </a:rPr>
                        <a:t>855.242.4872</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lumMod val="85000"/>
                      </a:schemeClr>
                    </a:solidFill>
                  </a:tcPr>
                </a:tc>
                <a:tc>
                  <a:txBody>
                    <a:bodyPr/>
                    <a:lstStyle/>
                    <a:p>
                      <a:pPr marL="50165" marR="0">
                        <a:spcBef>
                          <a:spcPts val="235"/>
                        </a:spcBef>
                        <a:spcAft>
                          <a:spcPts val="0"/>
                        </a:spcAft>
                      </a:pPr>
                      <a:r>
                        <a:rPr lang="en-US" sz="1400" spc="-10" dirty="0">
                          <a:effectLst/>
                        </a:rPr>
                        <a:t>MedStarMyHe</a:t>
                      </a:r>
                      <a:r>
                        <a:rPr lang="en-US" sz="1400" spc="-5" dirty="0">
                          <a:effectLst/>
                        </a:rPr>
                        <a:t>alth.org</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lumMod val="85000"/>
                      </a:schemeClr>
                    </a:solidFill>
                  </a:tcPr>
                </a:tc>
                <a:extLst>
                  <a:ext uri="{0D108BD9-81ED-4DB2-BD59-A6C34878D82A}">
                    <a16:rowId xmlns:a16="http://schemas.microsoft.com/office/drawing/2014/main" xmlns="" val="10001"/>
                  </a:ext>
                </a:extLst>
              </a:tr>
              <a:tr h="206549">
                <a:tc vMerge="1">
                  <a:txBody>
                    <a:bodyPr/>
                    <a:lstStyle/>
                    <a:p>
                      <a:endParaRPr lang="en-US"/>
                    </a:p>
                  </a:txBody>
                  <a:tcPr/>
                </a:tc>
                <a:tc>
                  <a:txBody>
                    <a:bodyPr/>
                    <a:lstStyle/>
                    <a:p>
                      <a:pPr marL="50165" marR="0">
                        <a:spcBef>
                          <a:spcPts val="95"/>
                        </a:spcBef>
                        <a:spcAft>
                          <a:spcPts val="0"/>
                        </a:spcAft>
                      </a:pPr>
                      <a:r>
                        <a:rPr lang="en-US" sz="1400" spc="-10" dirty="0">
                          <a:effectLst/>
                        </a:rPr>
                        <a:t>Car</a:t>
                      </a:r>
                      <a:r>
                        <a:rPr lang="en-US" sz="1400" spc="-15" dirty="0">
                          <a:effectLst/>
                        </a:rPr>
                        <a:t>eF</a:t>
                      </a:r>
                      <a:r>
                        <a:rPr lang="en-US" sz="1400" spc="-10" dirty="0">
                          <a:effectLst/>
                        </a:rPr>
                        <a:t>irst</a:t>
                      </a:r>
                      <a:r>
                        <a:rPr lang="en-US" sz="1400" spc="-110" dirty="0">
                          <a:effectLst/>
                        </a:rPr>
                        <a:t> </a:t>
                      </a:r>
                      <a:r>
                        <a:rPr lang="en-US" sz="1400" dirty="0">
                          <a:effectLst/>
                        </a:rPr>
                        <a:t>PPO</a:t>
                      </a:r>
                      <a:r>
                        <a:rPr lang="en-US" sz="1400" spc="-105" dirty="0">
                          <a:effectLst/>
                        </a:rPr>
                        <a:t> </a:t>
                      </a:r>
                      <a:r>
                        <a:rPr lang="en-US" sz="1400" dirty="0">
                          <a:effectLst/>
                        </a:rPr>
                        <a:t>Plan</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lumMod val="85000"/>
                      </a:schemeClr>
                    </a:solidFill>
                  </a:tcPr>
                </a:tc>
                <a:tc>
                  <a:txBody>
                    <a:bodyPr/>
                    <a:lstStyle/>
                    <a:p>
                      <a:pPr marL="50165" marR="0">
                        <a:spcBef>
                          <a:spcPts val="95"/>
                        </a:spcBef>
                        <a:spcAft>
                          <a:spcPts val="0"/>
                        </a:spcAft>
                      </a:pPr>
                      <a:r>
                        <a:rPr lang="en-US" sz="1400" dirty="0">
                          <a:effectLst/>
                        </a:rPr>
                        <a:t>800.628.8549</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lumMod val="85000"/>
                      </a:schemeClr>
                    </a:solidFill>
                  </a:tcPr>
                </a:tc>
                <a:tc>
                  <a:txBody>
                    <a:bodyPr/>
                    <a:lstStyle/>
                    <a:p>
                      <a:pPr marL="50165" marR="0">
                        <a:spcBef>
                          <a:spcPts val="95"/>
                        </a:spcBef>
                        <a:spcAft>
                          <a:spcPts val="0"/>
                        </a:spcAft>
                      </a:pPr>
                      <a:r>
                        <a:rPr lang="en-US" sz="1400" spc="-5" dirty="0">
                          <a:effectLst/>
                        </a:rPr>
                        <a:t>Car</a:t>
                      </a:r>
                      <a:r>
                        <a:rPr lang="en-US" sz="1400" spc="-10" dirty="0">
                          <a:effectLst/>
                        </a:rPr>
                        <a:t>eF</a:t>
                      </a:r>
                      <a:r>
                        <a:rPr lang="en-US" sz="1400" spc="-5" dirty="0">
                          <a:effectLst/>
                        </a:rPr>
                        <a:t>irst.com</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lumMod val="85000"/>
                      </a:schemeClr>
                    </a:solidFill>
                  </a:tcPr>
                </a:tc>
                <a:extLst>
                  <a:ext uri="{0D108BD9-81ED-4DB2-BD59-A6C34878D82A}">
                    <a16:rowId xmlns:a16="http://schemas.microsoft.com/office/drawing/2014/main" xmlns="" val="10002"/>
                  </a:ext>
                </a:extLst>
              </a:tr>
              <a:tr h="257929">
                <a:tc vMerge="1">
                  <a:txBody>
                    <a:bodyPr/>
                    <a:lstStyle/>
                    <a:p>
                      <a:endParaRPr lang="en-US"/>
                    </a:p>
                  </a:txBody>
                  <a:tcPr/>
                </a:tc>
                <a:tc>
                  <a:txBody>
                    <a:bodyPr/>
                    <a:lstStyle/>
                    <a:p>
                      <a:pPr marL="50165" marR="0">
                        <a:lnSpc>
                          <a:spcPts val="885"/>
                        </a:lnSpc>
                        <a:spcBef>
                          <a:spcPts val="0"/>
                        </a:spcBef>
                        <a:spcAft>
                          <a:spcPts val="0"/>
                        </a:spcAft>
                      </a:pPr>
                      <a:r>
                        <a:rPr lang="en-US" sz="1400" spc="-10" dirty="0">
                          <a:effectLst/>
                        </a:rPr>
                        <a:t>K</a:t>
                      </a:r>
                      <a:r>
                        <a:rPr lang="en-US" sz="1400" spc="-5" dirty="0">
                          <a:effectLst/>
                        </a:rPr>
                        <a:t>aiser</a:t>
                      </a:r>
                      <a:r>
                        <a:rPr lang="en-US" sz="1400" spc="10" dirty="0">
                          <a:effectLst/>
                        </a:rPr>
                        <a:t> </a:t>
                      </a:r>
                      <a:r>
                        <a:rPr lang="en-US" sz="1400" spc="-15" dirty="0">
                          <a:effectLst/>
                        </a:rPr>
                        <a:t>P</a:t>
                      </a:r>
                      <a:r>
                        <a:rPr lang="en-US" sz="1400" spc="-10" dirty="0">
                          <a:effectLst/>
                        </a:rPr>
                        <a:t>ermanente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lumMod val="85000"/>
                      </a:schemeClr>
                    </a:solidFill>
                  </a:tcPr>
                </a:tc>
                <a:tc>
                  <a:txBody>
                    <a:bodyPr/>
                    <a:lstStyle/>
                    <a:p>
                      <a:pPr marL="50165" marR="0">
                        <a:lnSpc>
                          <a:spcPts val="885"/>
                        </a:lnSpc>
                        <a:spcBef>
                          <a:spcPts val="0"/>
                        </a:spcBef>
                        <a:spcAft>
                          <a:spcPts val="0"/>
                        </a:spcAft>
                      </a:pPr>
                      <a:r>
                        <a:rPr lang="en-US" sz="1400" dirty="0">
                          <a:effectLst/>
                        </a:rPr>
                        <a:t>800.777.7902</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lumMod val="85000"/>
                      </a:schemeClr>
                    </a:solidFill>
                  </a:tcPr>
                </a:tc>
                <a:tc rowSpan="2">
                  <a:txBody>
                    <a:bodyPr/>
                    <a:lstStyle/>
                    <a:p>
                      <a:pPr marL="50165" marR="0">
                        <a:lnSpc>
                          <a:spcPts val="885"/>
                        </a:lnSpc>
                        <a:spcBef>
                          <a:spcPts val="0"/>
                        </a:spcBef>
                        <a:spcAft>
                          <a:spcPts val="0"/>
                        </a:spcAft>
                      </a:pPr>
                      <a:r>
                        <a:rPr lang="en-US" sz="1400" spc="-10" dirty="0">
                          <a:effectLst/>
                        </a:rPr>
                        <a:t>KaiserP</a:t>
                      </a:r>
                      <a:r>
                        <a:rPr lang="en-US" sz="1400" spc="-5" dirty="0">
                          <a:effectLst/>
                        </a:rPr>
                        <a:t>ermanente.org</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lumMod val="85000"/>
                      </a:schemeClr>
                    </a:solidFill>
                  </a:tcPr>
                </a:tc>
                <a:extLst>
                  <a:ext uri="{0D108BD9-81ED-4DB2-BD59-A6C34878D82A}">
                    <a16:rowId xmlns:a16="http://schemas.microsoft.com/office/drawing/2014/main" xmlns="" val="10003"/>
                  </a:ext>
                </a:extLst>
              </a:tr>
              <a:tr h="427852">
                <a:tc vMerge="1">
                  <a:txBody>
                    <a:bodyPr/>
                    <a:lstStyle/>
                    <a:p>
                      <a:endParaRPr lang="en-US"/>
                    </a:p>
                  </a:txBody>
                  <a:tcPr/>
                </a:tc>
                <a:tc>
                  <a:txBody>
                    <a:bodyPr/>
                    <a:lstStyle/>
                    <a:p>
                      <a:pPr marL="50165" marR="0">
                        <a:lnSpc>
                          <a:spcPts val="950"/>
                        </a:lnSpc>
                        <a:spcBef>
                          <a:spcPts val="0"/>
                        </a:spcBef>
                        <a:spcAft>
                          <a:spcPts val="0"/>
                        </a:spcAft>
                      </a:pPr>
                      <a:r>
                        <a:rPr lang="en-US" sz="1400" dirty="0">
                          <a:effectLst/>
                        </a:rPr>
                        <a:t>Kaiser HMO</a:t>
                      </a:r>
                      <a:r>
                        <a:rPr lang="en-US" sz="1400" spc="20" dirty="0">
                          <a:effectLst/>
                        </a:rPr>
                        <a:t> </a:t>
                      </a:r>
                      <a:r>
                        <a:rPr lang="en-US" sz="1400" dirty="0">
                          <a:effectLst/>
                        </a:rPr>
                        <a:t>Plan</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lumMod val="85000"/>
                      </a:schemeClr>
                    </a:solidFill>
                  </a:tcPr>
                </a:tc>
                <a:tc>
                  <a:txBody>
                    <a:bodyPr/>
                    <a:lstStyle/>
                    <a:p>
                      <a:pPr marL="50165" marR="0">
                        <a:lnSpc>
                          <a:spcPts val="950"/>
                        </a:lnSpc>
                        <a:spcBef>
                          <a:spcPts val="0"/>
                        </a:spcBef>
                        <a:spcAft>
                          <a:spcPts val="0"/>
                        </a:spcAft>
                      </a:pPr>
                      <a:r>
                        <a:rPr lang="en-US" sz="1400" dirty="0">
                          <a:effectLst/>
                        </a:rPr>
                        <a:t>301.468.6000</a:t>
                      </a:r>
                      <a:r>
                        <a:rPr lang="en-US" sz="1400" spc="135" dirty="0">
                          <a:effectLst/>
                        </a:rPr>
                        <a:t> </a:t>
                      </a:r>
                      <a:r>
                        <a:rPr lang="en-US" sz="1400" dirty="0">
                          <a:effectLst/>
                        </a:rPr>
                        <a:t>(local)</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lumMod val="85000"/>
                      </a:schemeClr>
                    </a:solidFill>
                  </a:tcPr>
                </a:tc>
                <a:tc vMerge="1">
                  <a:txBody>
                    <a:bodyPr/>
                    <a:lstStyle/>
                    <a:p>
                      <a:endParaRPr lang="en-US"/>
                    </a:p>
                  </a:txBody>
                  <a:tcPr/>
                </a:tc>
                <a:extLst>
                  <a:ext uri="{0D108BD9-81ED-4DB2-BD59-A6C34878D82A}">
                    <a16:rowId xmlns:a16="http://schemas.microsoft.com/office/drawing/2014/main" xmlns="" val="10004"/>
                  </a:ext>
                </a:extLst>
              </a:tr>
              <a:tr h="206549">
                <a:tc rowSpan="3">
                  <a:txBody>
                    <a:bodyPr/>
                    <a:lstStyle/>
                    <a:p>
                      <a:pPr marL="0" marR="0">
                        <a:spcBef>
                          <a:spcPts val="35"/>
                        </a:spcBef>
                        <a:spcAft>
                          <a:spcPts val="0"/>
                        </a:spcAft>
                      </a:pPr>
                      <a:r>
                        <a:rPr lang="en-US" sz="1400" spc="-15" dirty="0">
                          <a:effectLst/>
                        </a:rPr>
                        <a:t> Pr</a:t>
                      </a:r>
                      <a:r>
                        <a:rPr lang="en-US" sz="1400" spc="-10" dirty="0">
                          <a:effectLst/>
                        </a:rPr>
                        <a:t>escription</a:t>
                      </a:r>
                      <a:r>
                        <a:rPr lang="en-US" sz="1400" spc="65" dirty="0">
                          <a:effectLst/>
                        </a:rPr>
                        <a:t> </a:t>
                      </a:r>
                      <a:r>
                        <a:rPr lang="en-US" sz="1400" dirty="0">
                          <a:effectLst/>
                        </a:rPr>
                        <a:t>Drug</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tx1">
                        <a:lumMod val="20000"/>
                        <a:lumOff val="80000"/>
                      </a:schemeClr>
                    </a:solidFill>
                  </a:tcPr>
                </a:tc>
                <a:tc>
                  <a:txBody>
                    <a:bodyPr/>
                    <a:lstStyle/>
                    <a:p>
                      <a:pPr marL="50165" marR="0">
                        <a:spcBef>
                          <a:spcPts val="235"/>
                        </a:spcBef>
                        <a:spcAft>
                          <a:spcPts val="0"/>
                        </a:spcAft>
                      </a:pPr>
                      <a:r>
                        <a:rPr lang="en-US" sz="1400" dirty="0">
                          <a:effectLst/>
                        </a:rPr>
                        <a:t>CVS</a:t>
                      </a:r>
                      <a:r>
                        <a:rPr lang="en-US" sz="1400" spc="-135" dirty="0">
                          <a:effectLst/>
                        </a:rPr>
                        <a:t> </a:t>
                      </a:r>
                      <a:r>
                        <a:rPr lang="en-US" sz="1400" spc="-5" dirty="0">
                          <a:effectLst/>
                        </a:rPr>
                        <a:t>Caremark</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tx1">
                        <a:lumMod val="20000"/>
                        <a:lumOff val="80000"/>
                      </a:schemeClr>
                    </a:solidFill>
                  </a:tcPr>
                </a:tc>
                <a:tc>
                  <a:txBody>
                    <a:bodyPr/>
                    <a:lstStyle/>
                    <a:p>
                      <a:pPr marL="50165" marR="0">
                        <a:spcBef>
                          <a:spcPts val="235"/>
                        </a:spcBef>
                        <a:spcAft>
                          <a:spcPts val="0"/>
                        </a:spcAft>
                      </a:pPr>
                      <a:r>
                        <a:rPr lang="en-US" sz="1400" dirty="0">
                          <a:effectLst/>
                        </a:rPr>
                        <a:t>888.771.7282</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tx1">
                        <a:lumMod val="20000"/>
                        <a:lumOff val="80000"/>
                      </a:schemeClr>
                    </a:solidFill>
                  </a:tcPr>
                </a:tc>
                <a:tc>
                  <a:txBody>
                    <a:bodyPr/>
                    <a:lstStyle/>
                    <a:p>
                      <a:pPr marL="50165" marR="0">
                        <a:spcBef>
                          <a:spcPts val="235"/>
                        </a:spcBef>
                        <a:spcAft>
                          <a:spcPts val="0"/>
                        </a:spcAft>
                      </a:pPr>
                      <a:r>
                        <a:rPr lang="en-US" sz="1400" spc="-5" dirty="0">
                          <a:effectLst/>
                        </a:rPr>
                        <a:t>Caremark.com</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tx1">
                        <a:lumMod val="20000"/>
                        <a:lumOff val="80000"/>
                      </a:schemeClr>
                    </a:solidFill>
                  </a:tcPr>
                </a:tc>
                <a:extLst>
                  <a:ext uri="{0D108BD9-81ED-4DB2-BD59-A6C34878D82A}">
                    <a16:rowId xmlns:a16="http://schemas.microsoft.com/office/drawing/2014/main" xmlns="" val="10005"/>
                  </a:ext>
                </a:extLst>
              </a:tr>
              <a:tr h="206549">
                <a:tc vMerge="1">
                  <a:txBody>
                    <a:bodyPr/>
                    <a:lstStyle/>
                    <a:p>
                      <a:endParaRPr lang="en-US"/>
                    </a:p>
                  </a:txBody>
                  <a:tcPr/>
                </a:tc>
                <a:tc rowSpan="2">
                  <a:txBody>
                    <a:bodyPr/>
                    <a:lstStyle/>
                    <a:p>
                      <a:pPr marL="50165" marR="0">
                        <a:spcBef>
                          <a:spcPts val="185"/>
                        </a:spcBef>
                        <a:spcAft>
                          <a:spcPts val="0"/>
                        </a:spcAft>
                      </a:pPr>
                      <a:r>
                        <a:rPr lang="en-US" sz="1400" spc="-10" dirty="0">
                          <a:effectLst/>
                        </a:rPr>
                        <a:t>K</a:t>
                      </a:r>
                      <a:r>
                        <a:rPr lang="en-US" sz="1400" spc="-5" dirty="0">
                          <a:effectLst/>
                        </a:rPr>
                        <a:t>aiser</a:t>
                      </a:r>
                      <a:r>
                        <a:rPr lang="en-US" sz="1400" spc="10" dirty="0">
                          <a:effectLst/>
                        </a:rPr>
                        <a:t> </a:t>
                      </a:r>
                      <a:r>
                        <a:rPr lang="en-US" sz="1400" spc="-15" dirty="0">
                          <a:effectLst/>
                        </a:rPr>
                        <a:t>P</a:t>
                      </a:r>
                      <a:r>
                        <a:rPr lang="en-US" sz="1400" spc="-10" dirty="0">
                          <a:effectLst/>
                        </a:rPr>
                        <a:t>ermanente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tx1">
                        <a:lumMod val="20000"/>
                        <a:lumOff val="80000"/>
                      </a:schemeClr>
                    </a:solidFill>
                  </a:tcPr>
                </a:tc>
                <a:tc>
                  <a:txBody>
                    <a:bodyPr/>
                    <a:lstStyle/>
                    <a:p>
                      <a:pPr marL="50165" marR="0">
                        <a:spcBef>
                          <a:spcPts val="185"/>
                        </a:spcBef>
                        <a:spcAft>
                          <a:spcPts val="0"/>
                        </a:spcAft>
                      </a:pPr>
                      <a:r>
                        <a:rPr lang="en-US" sz="1400" dirty="0">
                          <a:effectLst/>
                        </a:rPr>
                        <a:t>800.777.7902</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tx1">
                        <a:lumMod val="20000"/>
                        <a:lumOff val="80000"/>
                      </a:schemeClr>
                    </a:solidFill>
                  </a:tcPr>
                </a:tc>
                <a:tc rowSpan="2">
                  <a:txBody>
                    <a:bodyPr/>
                    <a:lstStyle/>
                    <a:p>
                      <a:pPr marL="50165" marR="0">
                        <a:spcBef>
                          <a:spcPts val="185"/>
                        </a:spcBef>
                        <a:spcAft>
                          <a:spcPts val="0"/>
                        </a:spcAft>
                      </a:pPr>
                      <a:r>
                        <a:rPr lang="en-US" sz="1400" spc="-10" dirty="0">
                          <a:effectLst/>
                        </a:rPr>
                        <a:t>KaiserP</a:t>
                      </a:r>
                      <a:r>
                        <a:rPr lang="en-US" sz="1400" spc="-5" dirty="0">
                          <a:effectLst/>
                        </a:rPr>
                        <a:t>ermanente.org</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tx1">
                        <a:lumMod val="20000"/>
                        <a:lumOff val="80000"/>
                      </a:schemeClr>
                    </a:solidFill>
                  </a:tcPr>
                </a:tc>
                <a:extLst>
                  <a:ext uri="{0D108BD9-81ED-4DB2-BD59-A6C34878D82A}">
                    <a16:rowId xmlns:a16="http://schemas.microsoft.com/office/drawing/2014/main" xmlns="" val="10006"/>
                  </a:ext>
                </a:extLst>
              </a:tr>
              <a:tr h="460828">
                <a:tc vMerge="1">
                  <a:txBody>
                    <a:bodyPr/>
                    <a:lstStyle/>
                    <a:p>
                      <a:endParaRPr lang="en-US"/>
                    </a:p>
                  </a:txBody>
                  <a:tcPr/>
                </a:tc>
                <a:tc vMerge="1">
                  <a:txBody>
                    <a:bodyPr/>
                    <a:lstStyle/>
                    <a:p>
                      <a:endParaRPr lang="en-US"/>
                    </a:p>
                  </a:txBody>
                  <a:tcPr/>
                </a:tc>
                <a:tc>
                  <a:txBody>
                    <a:bodyPr/>
                    <a:lstStyle/>
                    <a:p>
                      <a:pPr marL="50165" marR="0">
                        <a:lnSpc>
                          <a:spcPts val="950"/>
                        </a:lnSpc>
                        <a:spcBef>
                          <a:spcPts val="0"/>
                        </a:spcBef>
                        <a:spcAft>
                          <a:spcPts val="0"/>
                        </a:spcAft>
                      </a:pPr>
                      <a:r>
                        <a:rPr lang="en-US" sz="1400" dirty="0">
                          <a:effectLst/>
                        </a:rPr>
                        <a:t>301.468.6000</a:t>
                      </a:r>
                      <a:r>
                        <a:rPr lang="en-US" sz="1400" spc="135" dirty="0">
                          <a:effectLst/>
                        </a:rPr>
                        <a:t> </a:t>
                      </a:r>
                      <a:r>
                        <a:rPr lang="en-US" sz="1400" dirty="0">
                          <a:effectLst/>
                        </a:rPr>
                        <a:t>(local)</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tx1">
                        <a:lumMod val="20000"/>
                        <a:lumOff val="80000"/>
                      </a:schemeClr>
                    </a:solidFill>
                  </a:tcPr>
                </a:tc>
                <a:tc vMerge="1">
                  <a:txBody>
                    <a:bodyPr/>
                    <a:lstStyle/>
                    <a:p>
                      <a:endParaRPr lang="en-US"/>
                    </a:p>
                  </a:txBody>
                  <a:tcPr/>
                </a:tc>
                <a:extLst>
                  <a:ext uri="{0D108BD9-81ED-4DB2-BD59-A6C34878D82A}">
                    <a16:rowId xmlns:a16="http://schemas.microsoft.com/office/drawing/2014/main" xmlns="" val="10007"/>
                  </a:ext>
                </a:extLst>
              </a:tr>
              <a:tr h="183619">
                <a:tc rowSpan="2">
                  <a:txBody>
                    <a:bodyPr/>
                    <a:lstStyle/>
                    <a:p>
                      <a:pPr marL="0" marR="0">
                        <a:spcBef>
                          <a:spcPts val="55"/>
                        </a:spcBef>
                        <a:spcAft>
                          <a:spcPts val="0"/>
                        </a:spcAft>
                      </a:pPr>
                      <a:r>
                        <a:rPr lang="en-US" sz="1400" dirty="0">
                          <a:effectLst/>
                        </a:rPr>
                        <a:t> Dental</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lumMod val="85000"/>
                      </a:schemeClr>
                    </a:solidFill>
                  </a:tcPr>
                </a:tc>
                <a:tc>
                  <a:txBody>
                    <a:bodyPr/>
                    <a:lstStyle/>
                    <a:p>
                      <a:pPr marL="50165" marR="117475">
                        <a:lnSpc>
                          <a:spcPct val="131000"/>
                        </a:lnSpc>
                        <a:spcBef>
                          <a:spcPts val="235"/>
                        </a:spcBef>
                        <a:spcAft>
                          <a:spcPts val="0"/>
                        </a:spcAft>
                      </a:pPr>
                      <a:r>
                        <a:rPr lang="en-US" sz="1400" dirty="0"/>
                        <a:t>Delta Dental PPO Plus Premier Plan</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lumMod val="85000"/>
                      </a:schemeClr>
                    </a:solidFill>
                  </a:tcPr>
                </a:tc>
                <a:tc>
                  <a:txBody>
                    <a:bodyPr/>
                    <a:lstStyle/>
                    <a:p>
                      <a:pPr marL="50165" marR="0">
                        <a:spcBef>
                          <a:spcPts val="235"/>
                        </a:spcBef>
                        <a:spcAft>
                          <a:spcPts val="0"/>
                        </a:spcAft>
                      </a:pPr>
                      <a:r>
                        <a:rPr lang="en-US" sz="1400" dirty="0"/>
                        <a:t>800-932-0783</a:t>
                      </a:r>
                      <a:endParaRPr lang="en-US"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lumMod val="85000"/>
                      </a:schemeClr>
                    </a:solidFill>
                  </a:tcPr>
                </a:tc>
                <a:tc rowSpan="2">
                  <a:txBody>
                    <a:bodyPr/>
                    <a:lstStyle/>
                    <a:p>
                      <a:pPr marL="0" marR="0">
                        <a:spcBef>
                          <a:spcPts val="55"/>
                        </a:spcBef>
                        <a:spcAft>
                          <a:spcPts val="0"/>
                        </a:spcAft>
                      </a:pPr>
                      <a:r>
                        <a:rPr lang="en-US" sz="1400" dirty="0">
                          <a:effectLst/>
                        </a:rPr>
                        <a:t> deltadentalins.com</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lumMod val="85000"/>
                      </a:schemeClr>
                    </a:solidFill>
                  </a:tcPr>
                </a:tc>
                <a:extLst>
                  <a:ext uri="{0D108BD9-81ED-4DB2-BD59-A6C34878D82A}">
                    <a16:rowId xmlns:a16="http://schemas.microsoft.com/office/drawing/2014/main" xmlns="" val="10008"/>
                  </a:ext>
                </a:extLst>
              </a:tr>
              <a:tr h="206549">
                <a:tc vMerge="1">
                  <a:txBody>
                    <a:bodyPr/>
                    <a:lstStyle/>
                    <a:p>
                      <a:pPr marL="50800" marR="0">
                        <a:spcBef>
                          <a:spcPts val="235"/>
                        </a:spcBef>
                        <a:spcAft>
                          <a:spcPts val="0"/>
                        </a:spcAft>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tx1">
                        <a:lumMod val="20000"/>
                        <a:lumOff val="80000"/>
                      </a:schemeClr>
                    </a:solidFill>
                  </a:tcPr>
                </a:tc>
                <a:tc>
                  <a:txBody>
                    <a:bodyPr/>
                    <a:lstStyle/>
                    <a:p>
                      <a:pPr marL="50165" marR="0">
                        <a:spcBef>
                          <a:spcPts val="235"/>
                        </a:spcBef>
                        <a:spcAft>
                          <a:spcPts val="0"/>
                        </a:spcAft>
                      </a:pPr>
                      <a:r>
                        <a:rPr lang="en-US" sz="1400" dirty="0"/>
                        <a:t>DeltaCare USA Plan</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tx1">
                        <a:lumMod val="20000"/>
                        <a:lumOff val="80000"/>
                      </a:schemeClr>
                    </a:solidFill>
                  </a:tcPr>
                </a:tc>
                <a:tc>
                  <a:txBody>
                    <a:bodyPr/>
                    <a:lstStyle/>
                    <a:p>
                      <a:pPr marL="50165" marR="0">
                        <a:spcBef>
                          <a:spcPts val="235"/>
                        </a:spcBef>
                        <a:spcAft>
                          <a:spcPts val="0"/>
                        </a:spcAft>
                      </a:pPr>
                      <a:r>
                        <a:rPr lang="en-US" sz="1400" dirty="0"/>
                        <a:t>800-422-4234</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solidFill>
                      <a:schemeClr val="tx1">
                        <a:lumMod val="20000"/>
                        <a:lumOff val="80000"/>
                      </a:schemeClr>
                    </a:solidFill>
                  </a:tcPr>
                </a:tc>
                <a:tc vMerge="1">
                  <a:txBody>
                    <a:bodyPr/>
                    <a:lstStyle/>
                    <a:p>
                      <a:pPr marL="50165" marR="0">
                        <a:spcBef>
                          <a:spcPts val="235"/>
                        </a:spcBef>
                        <a:spcAft>
                          <a:spcPts val="0"/>
                        </a:spcAft>
                      </a:pP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solidFill>
                      <a:schemeClr val="tx1">
                        <a:lumMod val="20000"/>
                        <a:lumOff val="80000"/>
                      </a:schemeClr>
                    </a:solidFill>
                  </a:tcPr>
                </a:tc>
                <a:extLst>
                  <a:ext uri="{0D108BD9-81ED-4DB2-BD59-A6C34878D82A}">
                    <a16:rowId xmlns:a16="http://schemas.microsoft.com/office/drawing/2014/main" xmlns="" val="2021076662"/>
                  </a:ext>
                </a:extLst>
              </a:tr>
              <a:tr h="206549">
                <a:tc>
                  <a:txBody>
                    <a:bodyPr/>
                    <a:lstStyle/>
                    <a:p>
                      <a:pPr marL="50800" marR="0">
                        <a:spcBef>
                          <a:spcPts val="235"/>
                        </a:spcBef>
                        <a:spcAft>
                          <a:spcPts val="0"/>
                        </a:spcAft>
                      </a:pPr>
                      <a:r>
                        <a:rPr lang="en-US" sz="1400" spc="-10" dirty="0">
                          <a:effectLst/>
                        </a:rPr>
                        <a:t>Vision</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tx1">
                        <a:lumMod val="20000"/>
                        <a:lumOff val="80000"/>
                      </a:schemeClr>
                    </a:solidFill>
                  </a:tcPr>
                </a:tc>
                <a:tc>
                  <a:txBody>
                    <a:bodyPr/>
                    <a:lstStyle/>
                    <a:p>
                      <a:pPr marL="50165" marR="0">
                        <a:spcBef>
                          <a:spcPts val="235"/>
                        </a:spcBef>
                        <a:spcAft>
                          <a:spcPts val="0"/>
                        </a:spcAft>
                      </a:pPr>
                      <a:r>
                        <a:rPr lang="en-US" sz="1400" dirty="0">
                          <a:effectLst/>
                        </a:rPr>
                        <a:t>Group</a:t>
                      </a:r>
                      <a:r>
                        <a:rPr lang="en-US" sz="1400" baseline="0" dirty="0">
                          <a:effectLst/>
                        </a:rPr>
                        <a:t> Vision Services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tx1">
                        <a:lumMod val="20000"/>
                        <a:lumOff val="80000"/>
                      </a:schemeClr>
                    </a:solidFill>
                  </a:tcPr>
                </a:tc>
                <a:tc>
                  <a:txBody>
                    <a:bodyPr/>
                    <a:lstStyle/>
                    <a:p>
                      <a:pPr marL="50165" marR="0">
                        <a:spcBef>
                          <a:spcPts val="235"/>
                        </a:spcBef>
                        <a:spcAft>
                          <a:spcPts val="0"/>
                        </a:spcAft>
                      </a:pPr>
                      <a:r>
                        <a:rPr lang="en-US" sz="1400" dirty="0">
                          <a:solidFill>
                            <a:schemeClr val="tx1"/>
                          </a:solidFill>
                          <a:effectLst/>
                          <a:latin typeface="+mn-lt"/>
                          <a:ea typeface="Calibri" panose="020F0502020204030204" pitchFamily="34" charset="0"/>
                          <a:cs typeface="Times New Roman" panose="02020603050405020304" pitchFamily="18" charset="0"/>
                        </a:rPr>
                        <a:t>866.265.4626</a:t>
                      </a:r>
                    </a:p>
                  </a:txBody>
                  <a:tcPr marL="0" marR="0" marT="0" marB="0" anchor="ctr">
                    <a:solidFill>
                      <a:schemeClr val="tx1">
                        <a:lumMod val="20000"/>
                        <a:lumOff val="80000"/>
                      </a:schemeClr>
                    </a:solidFill>
                  </a:tcPr>
                </a:tc>
                <a:tc>
                  <a:txBody>
                    <a:bodyPr/>
                    <a:lstStyle/>
                    <a:p>
                      <a:pPr marL="50165" marR="0">
                        <a:spcBef>
                          <a:spcPts val="235"/>
                        </a:spcBef>
                        <a:spcAft>
                          <a:spcPts val="0"/>
                        </a:spcAft>
                      </a:pPr>
                      <a:r>
                        <a:rPr lang="en-US" sz="1400" dirty="0">
                          <a:solidFill>
                            <a:schemeClr val="tx1"/>
                          </a:solidFill>
                          <a:effectLst/>
                          <a:latin typeface="+mn-lt"/>
                          <a:ea typeface="Calibri" panose="020F0502020204030204" pitchFamily="34" charset="0"/>
                          <a:cs typeface="Times New Roman" panose="02020603050405020304" pitchFamily="18" charset="0"/>
                        </a:rPr>
                        <a:t>GVSmd.com</a:t>
                      </a:r>
                    </a:p>
                  </a:txBody>
                  <a:tcPr marL="0" marR="0" marT="0" marB="0" anchor="ctr">
                    <a:solidFill>
                      <a:schemeClr val="tx1">
                        <a:lumMod val="20000"/>
                        <a:lumOff val="80000"/>
                      </a:schemeClr>
                    </a:solidFill>
                  </a:tcPr>
                </a:tc>
                <a:extLst>
                  <a:ext uri="{0D108BD9-81ED-4DB2-BD59-A6C34878D82A}">
                    <a16:rowId xmlns:a16="http://schemas.microsoft.com/office/drawing/2014/main" xmlns="" val="10009"/>
                  </a:ext>
                </a:extLst>
              </a:tr>
              <a:tr h="413099">
                <a:tc>
                  <a:txBody>
                    <a:bodyPr/>
                    <a:lstStyle/>
                    <a:p>
                      <a:pPr marL="50800" marR="0">
                        <a:spcBef>
                          <a:spcPts val="235"/>
                        </a:spcBef>
                        <a:spcAft>
                          <a:spcPts val="0"/>
                        </a:spcAft>
                      </a:pPr>
                      <a:r>
                        <a:rPr lang="en-US" sz="1400" spc="-5" dirty="0">
                          <a:effectLst/>
                        </a:rPr>
                        <a:t>Flexible</a:t>
                      </a:r>
                      <a:r>
                        <a:rPr lang="en-US" sz="1400" spc="70" dirty="0">
                          <a:effectLst/>
                        </a:rPr>
                        <a:t> </a:t>
                      </a:r>
                      <a:r>
                        <a:rPr lang="en-US" sz="1400" dirty="0">
                          <a:effectLst/>
                        </a:rPr>
                        <a:t>Spending</a:t>
                      </a:r>
                      <a:r>
                        <a:rPr lang="en-US" sz="1400" spc="45" dirty="0">
                          <a:effectLst/>
                        </a:rPr>
                        <a:t> </a:t>
                      </a:r>
                      <a:r>
                        <a:rPr lang="en-US" sz="1400" dirty="0">
                          <a:effectLst/>
                        </a:rPr>
                        <a:t>Accounts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lumMod val="85000"/>
                      </a:schemeClr>
                    </a:solidFill>
                  </a:tcPr>
                </a:tc>
                <a:tc>
                  <a:txBody>
                    <a:bodyPr/>
                    <a:lstStyle/>
                    <a:p>
                      <a:pPr marL="50165" marR="0">
                        <a:spcBef>
                          <a:spcPts val="235"/>
                        </a:spcBef>
                        <a:spcAft>
                          <a:spcPts val="0"/>
                        </a:spcAft>
                      </a:pPr>
                      <a:r>
                        <a:rPr lang="en-US" sz="1400" spc="-25" dirty="0">
                          <a:effectLst/>
                        </a:rPr>
                        <a:t>T</a:t>
                      </a:r>
                      <a:r>
                        <a:rPr lang="en-US" sz="1400" spc="-20" dirty="0">
                          <a:effectLst/>
                        </a:rPr>
                        <a:t>rion</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lumMod val="85000"/>
                      </a:schemeClr>
                    </a:solidFill>
                  </a:tcPr>
                </a:tc>
                <a:tc>
                  <a:txBody>
                    <a:bodyPr/>
                    <a:lstStyle/>
                    <a:p>
                      <a:pPr marL="50165" marR="0">
                        <a:spcBef>
                          <a:spcPts val="235"/>
                        </a:spcBef>
                        <a:spcAft>
                          <a:spcPts val="0"/>
                        </a:spcAft>
                      </a:pPr>
                      <a:r>
                        <a:rPr lang="en-US" sz="1400" dirty="0">
                          <a:effectLst/>
                        </a:rPr>
                        <a:t>800.580.6854</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lumMod val="85000"/>
                      </a:schemeClr>
                    </a:solidFill>
                  </a:tcPr>
                </a:tc>
                <a:tc>
                  <a:txBody>
                    <a:bodyPr/>
                    <a:lstStyle/>
                    <a:p>
                      <a:pPr marL="50165" marR="0">
                        <a:spcBef>
                          <a:spcPts val="235"/>
                        </a:spcBef>
                        <a:spcAft>
                          <a:spcPts val="0"/>
                        </a:spcAft>
                      </a:pPr>
                      <a:r>
                        <a:rPr lang="en-US" sz="1400" spc="-10" dirty="0">
                          <a:effectLst/>
                        </a:rPr>
                        <a:t>Enr</a:t>
                      </a:r>
                      <a:r>
                        <a:rPr lang="en-US" sz="1400" spc="-5" dirty="0">
                          <a:effectLst/>
                        </a:rPr>
                        <a:t>ollOnline.com/MedStar</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lumMod val="85000"/>
                      </a:schemeClr>
                    </a:solidFill>
                  </a:tcPr>
                </a:tc>
                <a:extLst>
                  <a:ext uri="{0D108BD9-81ED-4DB2-BD59-A6C34878D82A}">
                    <a16:rowId xmlns:a16="http://schemas.microsoft.com/office/drawing/2014/main" xmlns="" val="10010"/>
                  </a:ext>
                </a:extLst>
              </a:tr>
              <a:tr h="559705">
                <a:tc>
                  <a:txBody>
                    <a:bodyPr/>
                    <a:lstStyle/>
                    <a:p>
                      <a:pPr marL="50800" marR="0">
                        <a:spcBef>
                          <a:spcPts val="735"/>
                        </a:spcBef>
                        <a:spcAft>
                          <a:spcPts val="0"/>
                        </a:spcAft>
                      </a:pPr>
                      <a:r>
                        <a:rPr lang="en-US" sz="1400" spc="-10" dirty="0">
                          <a:effectLst/>
                        </a:rPr>
                        <a:t>Employee</a:t>
                      </a:r>
                      <a:r>
                        <a:rPr lang="en-US" sz="1400" spc="-15" dirty="0">
                          <a:effectLst/>
                        </a:rPr>
                        <a:t> Assistance</a:t>
                      </a:r>
                      <a:r>
                        <a:rPr lang="en-US" sz="1400" spc="10" dirty="0">
                          <a:effectLst/>
                        </a:rPr>
                        <a:t> </a:t>
                      </a:r>
                      <a:r>
                        <a:rPr lang="en-US" sz="1400" spc="-30" dirty="0">
                          <a:effectLst/>
                        </a:rPr>
                        <a:t>Pr</a:t>
                      </a:r>
                      <a:r>
                        <a:rPr lang="en-US" sz="1400" spc="-25" dirty="0">
                          <a:effectLst/>
                        </a:rPr>
                        <a:t>ogram</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tx1">
                        <a:lumMod val="20000"/>
                        <a:lumOff val="80000"/>
                      </a:schemeClr>
                    </a:solidFill>
                  </a:tcPr>
                </a:tc>
                <a:tc>
                  <a:txBody>
                    <a:bodyPr/>
                    <a:lstStyle/>
                    <a:p>
                      <a:pPr marL="50165" marR="0">
                        <a:spcBef>
                          <a:spcPts val="735"/>
                        </a:spcBef>
                        <a:spcAft>
                          <a:spcPts val="0"/>
                        </a:spcAft>
                      </a:pPr>
                      <a:r>
                        <a:rPr lang="en-US" sz="1400" dirty="0">
                          <a:effectLst/>
                        </a:rPr>
                        <a:t>Business</a:t>
                      </a:r>
                      <a:r>
                        <a:rPr lang="en-US" sz="1400" spc="-110" dirty="0">
                          <a:effectLst/>
                        </a:rPr>
                        <a:t> </a:t>
                      </a:r>
                      <a:r>
                        <a:rPr lang="en-US" sz="1400" spc="-5" dirty="0">
                          <a:effectLst/>
                        </a:rPr>
                        <a:t>Health</a:t>
                      </a:r>
                      <a:r>
                        <a:rPr lang="en-US" sz="1400" spc="-105" dirty="0">
                          <a:effectLst/>
                        </a:rPr>
                        <a:t> </a:t>
                      </a:r>
                      <a:r>
                        <a:rPr lang="en-US" sz="1400" dirty="0">
                          <a:effectLst/>
                        </a:rPr>
                        <a:t>Services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tx1">
                        <a:lumMod val="20000"/>
                        <a:lumOff val="80000"/>
                      </a:schemeClr>
                    </a:solidFill>
                  </a:tcPr>
                </a:tc>
                <a:tc>
                  <a:txBody>
                    <a:bodyPr/>
                    <a:lstStyle/>
                    <a:p>
                      <a:pPr marL="50165" marR="0">
                        <a:spcBef>
                          <a:spcPts val="735"/>
                        </a:spcBef>
                        <a:spcAft>
                          <a:spcPts val="0"/>
                        </a:spcAft>
                      </a:pPr>
                      <a:r>
                        <a:rPr lang="en-US" sz="1400" dirty="0">
                          <a:effectLst/>
                        </a:rPr>
                        <a:t>866.765.3277</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tx1">
                        <a:lumMod val="20000"/>
                        <a:lumOff val="80000"/>
                      </a:schemeClr>
                    </a:solidFill>
                  </a:tcPr>
                </a:tc>
                <a:tc>
                  <a:txBody>
                    <a:bodyPr/>
                    <a:lstStyle/>
                    <a:p>
                      <a:pPr marL="50165" marR="1123950" algn="l">
                        <a:lnSpc>
                          <a:spcPts val="1000"/>
                        </a:lnSpc>
                        <a:spcBef>
                          <a:spcPts val="280"/>
                        </a:spcBef>
                        <a:spcAft>
                          <a:spcPts val="0"/>
                        </a:spcAft>
                      </a:pPr>
                      <a:r>
                        <a:rPr lang="en-US" sz="1400" dirty="0">
                          <a:effectLst/>
                        </a:rPr>
                        <a:t>BHSonline.com  Username:</a:t>
                      </a:r>
                      <a:r>
                        <a:rPr lang="en-US" sz="1400" spc="110" dirty="0">
                          <a:effectLst/>
                        </a:rPr>
                        <a:t> </a:t>
                      </a:r>
                      <a:r>
                        <a:rPr lang="en-US" sz="1400" dirty="0">
                          <a:effectLst/>
                        </a:rPr>
                        <a:t>medstar</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tx1">
                        <a:lumMod val="20000"/>
                        <a:lumOff val="80000"/>
                      </a:schemeClr>
                    </a:solidFill>
                  </a:tcPr>
                </a:tc>
                <a:extLst>
                  <a:ext uri="{0D108BD9-81ED-4DB2-BD59-A6C34878D82A}">
                    <a16:rowId xmlns:a16="http://schemas.microsoft.com/office/drawing/2014/main" xmlns="" val="10011"/>
                  </a:ext>
                </a:extLst>
              </a:tr>
              <a:tr h="206549">
                <a:tc>
                  <a:txBody>
                    <a:bodyPr/>
                    <a:lstStyle/>
                    <a:p>
                      <a:pPr marL="50800" marR="0" algn="l">
                        <a:spcBef>
                          <a:spcPts val="235"/>
                        </a:spcBef>
                        <a:spcAft>
                          <a:spcPts val="0"/>
                        </a:spcAft>
                      </a:pPr>
                      <a:r>
                        <a:rPr lang="en-US" sz="1400" spc="-5" dirty="0">
                          <a:effectLst/>
                        </a:rPr>
                        <a:t>W</a:t>
                      </a:r>
                      <a:r>
                        <a:rPr lang="en-US" sz="1400" spc="-10" dirty="0">
                          <a:effectLst/>
                        </a:rPr>
                        <a:t>ellness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lumMod val="85000"/>
                      </a:schemeClr>
                    </a:solidFill>
                  </a:tcPr>
                </a:tc>
                <a:tc>
                  <a:txBody>
                    <a:bodyPr/>
                    <a:lstStyle/>
                    <a:p>
                      <a:pPr marL="50165" marR="0">
                        <a:spcBef>
                          <a:spcPts val="220"/>
                        </a:spcBef>
                        <a:spcAft>
                          <a:spcPts val="0"/>
                        </a:spcAft>
                      </a:pPr>
                      <a:r>
                        <a:rPr lang="en-US" sz="1400" spc="-5" dirty="0">
                          <a:effectLst/>
                        </a:rPr>
                        <a:t>MedStar</a:t>
                      </a:r>
                      <a:r>
                        <a:rPr lang="en-US" sz="1400" spc="140" dirty="0">
                          <a:effectLst/>
                        </a:rPr>
                        <a:t> </a:t>
                      </a:r>
                      <a:r>
                        <a:rPr lang="en-US" sz="1400" spc="-5" dirty="0">
                          <a:effectLst/>
                        </a:rPr>
                        <a:t>MyHealth</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lumMod val="85000"/>
                      </a:schemeClr>
                    </a:solidFill>
                  </a:tcPr>
                </a:tc>
                <a:tc>
                  <a:txBody>
                    <a:bodyPr/>
                    <a:lstStyle/>
                    <a:p>
                      <a:pPr marL="50165" marR="0">
                        <a:spcBef>
                          <a:spcPts val="235"/>
                        </a:spcBef>
                        <a:spcAft>
                          <a:spcPts val="0"/>
                        </a:spcAft>
                      </a:pPr>
                      <a:r>
                        <a:rPr lang="en-US" sz="1400" dirty="0">
                          <a:effectLst/>
                        </a:rPr>
                        <a:t>855.242.4871</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lumMod val="85000"/>
                      </a:schemeClr>
                    </a:solidFill>
                  </a:tcPr>
                </a:tc>
                <a:tc>
                  <a:txBody>
                    <a:bodyPr/>
                    <a:lstStyle/>
                    <a:p>
                      <a:pPr marL="50165" marR="0">
                        <a:spcBef>
                          <a:spcPts val="235"/>
                        </a:spcBef>
                        <a:spcAft>
                          <a:spcPts val="0"/>
                        </a:spcAft>
                      </a:pPr>
                      <a:r>
                        <a:rPr lang="en-US" sz="1400" spc="-10" dirty="0">
                          <a:effectLst/>
                        </a:rPr>
                        <a:t>MedStarMyHe</a:t>
                      </a:r>
                      <a:r>
                        <a:rPr lang="en-US" sz="1400" spc="-5" dirty="0">
                          <a:effectLst/>
                        </a:rPr>
                        <a:t>alth.org</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lumMod val="85000"/>
                      </a:schemeClr>
                    </a:solidFill>
                  </a:tcP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val="1153787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100" dirty="0">
                <a:solidFill>
                  <a:srgbClr val="002664"/>
                </a:solidFill>
              </a:rPr>
              <a:t>Fraud, Waste &amp; Abuse</a:t>
            </a:r>
            <a:endParaRPr lang="en-US" dirty="0"/>
          </a:p>
        </p:txBody>
      </p:sp>
      <p:sp>
        <p:nvSpPr>
          <p:cNvPr id="4" name="Rectangle 3"/>
          <p:cNvSpPr/>
          <p:nvPr/>
        </p:nvSpPr>
        <p:spPr>
          <a:xfrm>
            <a:off x="871008" y="5105400"/>
            <a:ext cx="7228416" cy="307777"/>
          </a:xfrm>
          <a:prstGeom prst="rect">
            <a:avLst/>
          </a:prstGeom>
        </p:spPr>
        <p:txBody>
          <a:bodyPr wrap="square">
            <a:spAutoFit/>
          </a:bodyPr>
          <a:lstStyle/>
          <a:p>
            <a:pPr algn="ctr"/>
            <a:r>
              <a:rPr lang="en-US" sz="1400" dirty="0" smtClean="0">
                <a:solidFill>
                  <a:prstClr val="black"/>
                </a:solidFill>
                <a:latin typeface="Arial"/>
                <a:cs typeface="Arial"/>
              </a:rPr>
              <a:t>.</a:t>
            </a:r>
            <a:endParaRPr lang="en-US" sz="1400" dirty="0">
              <a:solidFill>
                <a:prstClr val="black"/>
              </a:solidFill>
              <a:latin typeface="Arial"/>
              <a:cs typeface="Arial"/>
            </a:endParaRPr>
          </a:p>
        </p:txBody>
      </p:sp>
    </p:spTree>
    <p:extLst>
      <p:ext uri="{BB962C8B-B14F-4D97-AF65-F5344CB8AC3E}">
        <p14:creationId xmlns:p14="http://schemas.microsoft.com/office/powerpoint/2010/main" val="31303516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57175" lvl="0" indent="-257175" defTabSz="342900">
              <a:buFont typeface="Arial" pitchFamily="34" charset="0"/>
              <a:buChar char="•"/>
            </a:pPr>
            <a:r>
              <a:rPr lang="en-US" sz="1900" dirty="0">
                <a:solidFill>
                  <a:srgbClr val="002060"/>
                </a:solidFill>
                <a:latin typeface="Arial" pitchFamily="34" charset="0"/>
                <a:cs typeface="Arial" pitchFamily="34" charset="0"/>
              </a:rPr>
              <a:t>Fraud is an intentional act of deception, misrepresentation, or concealment in order to gain something of value.</a:t>
            </a:r>
          </a:p>
          <a:p>
            <a:pPr marL="257175" lvl="0" indent="-257175" defTabSz="342900"/>
            <a:endParaRPr lang="en-US" sz="600" dirty="0">
              <a:solidFill>
                <a:srgbClr val="002060"/>
              </a:solidFill>
              <a:latin typeface="Arial" pitchFamily="34" charset="0"/>
              <a:cs typeface="Arial" pitchFamily="34" charset="0"/>
            </a:endParaRPr>
          </a:p>
          <a:p>
            <a:pPr marL="257175" lvl="0" indent="-257175" defTabSz="342900">
              <a:buFont typeface="Arial" pitchFamily="34" charset="0"/>
              <a:buChar char="•"/>
            </a:pPr>
            <a:r>
              <a:rPr lang="en-US" sz="1900" dirty="0">
                <a:solidFill>
                  <a:srgbClr val="002060"/>
                </a:solidFill>
                <a:latin typeface="Arial" pitchFamily="34" charset="0"/>
                <a:cs typeface="Arial" pitchFamily="34" charset="0"/>
              </a:rPr>
              <a:t>Waste is over-utilization of services and the misuse of resources.</a:t>
            </a:r>
          </a:p>
          <a:p>
            <a:pPr marL="257175" lvl="0" indent="-257175" defTabSz="342900"/>
            <a:endParaRPr lang="en-US" sz="600" dirty="0">
              <a:solidFill>
                <a:srgbClr val="002060"/>
              </a:solidFill>
              <a:latin typeface="Arial" pitchFamily="34" charset="0"/>
              <a:cs typeface="Arial" pitchFamily="34" charset="0"/>
            </a:endParaRPr>
          </a:p>
          <a:p>
            <a:pPr marL="257175" lvl="0" indent="-257175" defTabSz="342900">
              <a:buFont typeface="Arial" pitchFamily="34" charset="0"/>
              <a:buChar char="•"/>
            </a:pPr>
            <a:r>
              <a:rPr lang="en-US" sz="1900" dirty="0">
                <a:solidFill>
                  <a:srgbClr val="002060"/>
                </a:solidFill>
                <a:latin typeface="Arial" pitchFamily="34" charset="0"/>
                <a:cs typeface="Arial" pitchFamily="34" charset="0"/>
              </a:rPr>
              <a:t>Abuse is excessive or improper use of services or actions that are inconsistent with acceptable business or medical practice.</a:t>
            </a:r>
          </a:p>
          <a:p>
            <a:pPr marL="257175" lvl="0" indent="-257175" defTabSz="342900"/>
            <a:endParaRPr lang="en-US" sz="600" dirty="0">
              <a:solidFill>
                <a:srgbClr val="002060"/>
              </a:solidFill>
              <a:latin typeface="Arial" pitchFamily="34" charset="0"/>
              <a:cs typeface="Arial" pitchFamily="34" charset="0"/>
            </a:endParaRPr>
          </a:p>
          <a:p>
            <a:pPr marL="257175" lvl="0" indent="-257175" defTabSz="342900">
              <a:buFont typeface="Arial" pitchFamily="34" charset="0"/>
              <a:buChar char="•"/>
            </a:pPr>
            <a:r>
              <a:rPr lang="en-US" sz="1900" dirty="0">
                <a:solidFill>
                  <a:srgbClr val="002060"/>
                </a:solidFill>
                <a:latin typeface="Arial" pitchFamily="34" charset="0"/>
                <a:cs typeface="Arial" pitchFamily="34" charset="0"/>
              </a:rPr>
              <a:t>Sanctions can include revocation of license and suspension of payments.</a:t>
            </a:r>
          </a:p>
          <a:p>
            <a:pPr marL="257175" lvl="0" indent="-257175" defTabSz="342900"/>
            <a:endParaRPr lang="en-US" sz="600" dirty="0">
              <a:solidFill>
                <a:srgbClr val="002060"/>
              </a:solidFill>
              <a:latin typeface="Arial" pitchFamily="34" charset="0"/>
              <a:cs typeface="Arial" pitchFamily="34" charset="0"/>
            </a:endParaRPr>
          </a:p>
          <a:p>
            <a:pPr marL="257175" lvl="0" indent="-257175" defTabSz="342900">
              <a:buFont typeface="Arial" pitchFamily="34" charset="0"/>
              <a:buChar char="•"/>
            </a:pPr>
            <a:r>
              <a:rPr lang="en-US" sz="1900" dirty="0">
                <a:solidFill>
                  <a:srgbClr val="002060"/>
                </a:solidFill>
                <a:latin typeface="Arial" pitchFamily="34" charset="0"/>
                <a:cs typeface="Arial" pitchFamily="34" charset="0"/>
              </a:rPr>
              <a:t>Penalties can include fines and prison sentences.</a:t>
            </a:r>
          </a:p>
          <a:p>
            <a:pPr marL="257175" lvl="0" indent="-257175" defTabSz="342900"/>
            <a:endParaRPr lang="en-US" sz="600" dirty="0">
              <a:solidFill>
                <a:srgbClr val="002060"/>
              </a:solidFill>
              <a:latin typeface="Arial" pitchFamily="34" charset="0"/>
              <a:cs typeface="Arial" pitchFamily="34" charset="0"/>
            </a:endParaRPr>
          </a:p>
          <a:p>
            <a:pPr marL="257175" lvl="0" indent="-257175" defTabSz="342900">
              <a:buFont typeface="Arial" pitchFamily="34" charset="0"/>
              <a:buChar char="•"/>
            </a:pPr>
            <a:r>
              <a:rPr lang="en-US" sz="1900" dirty="0">
                <a:solidFill>
                  <a:srgbClr val="002060"/>
                </a:solidFill>
                <a:latin typeface="Arial" pitchFamily="34" charset="0"/>
                <a:cs typeface="Arial" pitchFamily="34" charset="0"/>
              </a:rPr>
              <a:t>You have a responsibility to report any possible cases of fraud, waste and abuse.  Calls can be placed anonymously.</a:t>
            </a:r>
          </a:p>
          <a:p>
            <a:pPr marL="257175" lvl="0" indent="-257175" defTabSz="342900"/>
            <a:endParaRPr lang="en-US" sz="600" dirty="0">
              <a:solidFill>
                <a:srgbClr val="002060"/>
              </a:solidFill>
              <a:latin typeface="Arial" pitchFamily="34" charset="0"/>
              <a:cs typeface="Arial" pitchFamily="34" charset="0"/>
            </a:endParaRPr>
          </a:p>
          <a:p>
            <a:pPr marL="257175" lvl="0" indent="-257175" defTabSz="342900">
              <a:buFont typeface="Arial" pitchFamily="34" charset="0"/>
              <a:buChar char="•"/>
            </a:pPr>
            <a:r>
              <a:rPr lang="en-US" sz="1900" dirty="0">
                <a:solidFill>
                  <a:srgbClr val="002060"/>
                </a:solidFill>
                <a:latin typeface="Arial" pitchFamily="34" charset="0"/>
                <a:cs typeface="Arial" pitchFamily="34" charset="0"/>
              </a:rPr>
              <a:t>MedStar Health Integrity Hotline: Call 877.811.3411</a:t>
            </a:r>
          </a:p>
          <a:p>
            <a:pPr marL="257175" lvl="0" indent="-257175" defTabSz="342900"/>
            <a:endParaRPr lang="en-US" sz="1000" b="1" dirty="0">
              <a:solidFill>
                <a:srgbClr val="002060"/>
              </a:solidFill>
              <a:latin typeface="Arial" pitchFamily="34" charset="0"/>
              <a:cs typeface="Arial" pitchFamily="34" charset="0"/>
            </a:endParaRPr>
          </a:p>
          <a:p>
            <a:pPr marL="0" lvl="0" indent="0" algn="ctr" defTabSz="342900">
              <a:buNone/>
            </a:pPr>
            <a:r>
              <a:rPr lang="en-US" sz="1900" b="1" dirty="0">
                <a:solidFill>
                  <a:srgbClr val="002060"/>
                </a:solidFill>
                <a:latin typeface="Arial" pitchFamily="34" charset="0"/>
                <a:cs typeface="Arial" pitchFamily="34" charset="0"/>
              </a:rPr>
              <a:t>If you identify or suspect fraudulent activities/behaviors, report immediately! </a:t>
            </a:r>
          </a:p>
          <a:p>
            <a:pPr marL="6350" indent="0">
              <a:buNone/>
            </a:pPr>
            <a:endParaRPr lang="en-US" dirty="0" smtClean="0">
              <a:solidFill>
                <a:srgbClr val="002060"/>
              </a:solidFill>
            </a:endParaRPr>
          </a:p>
          <a:p>
            <a:pPr marL="6350" indent="0">
              <a:buNone/>
            </a:pPr>
            <a:endParaRPr lang="en-US" dirty="0" smtClean="0"/>
          </a:p>
          <a:p>
            <a:endParaRPr lang="en-US" dirty="0"/>
          </a:p>
          <a:p>
            <a:endParaRPr lang="en-US" dirty="0"/>
          </a:p>
        </p:txBody>
      </p:sp>
      <p:sp>
        <p:nvSpPr>
          <p:cNvPr id="4" name="Title 3"/>
          <p:cNvSpPr>
            <a:spLocks noGrp="1"/>
          </p:cNvSpPr>
          <p:nvPr>
            <p:ph type="title"/>
          </p:nvPr>
        </p:nvSpPr>
        <p:spPr/>
        <p:txBody>
          <a:bodyPr>
            <a:normAutofit/>
          </a:bodyPr>
          <a:lstStyle/>
          <a:p>
            <a:r>
              <a:rPr lang="en-US" sz="2400" dirty="0">
                <a:solidFill>
                  <a:srgbClr val="002664"/>
                </a:solidFill>
                <a:latin typeface="Arial" pitchFamily="34" charset="0"/>
                <a:cs typeface="Arial" pitchFamily="34" charset="0"/>
              </a:rPr>
              <a:t>Fraud Waste and Abuse</a:t>
            </a:r>
            <a:endParaRPr lang="en-US" dirty="0"/>
          </a:p>
        </p:txBody>
      </p:sp>
      <p:pic>
        <p:nvPicPr>
          <p:cNvPr id="5" name="Picture 4"/>
          <p:cNvPicPr>
            <a:picLocks noChangeAspect="1"/>
          </p:cNvPicPr>
          <p:nvPr/>
        </p:nvPicPr>
        <p:blipFill>
          <a:blip r:embed="rId2"/>
          <a:stretch>
            <a:fillRect/>
          </a:stretch>
        </p:blipFill>
        <p:spPr>
          <a:xfrm>
            <a:off x="6471912" y="189703"/>
            <a:ext cx="2334970" cy="737680"/>
          </a:xfrm>
          <a:prstGeom prst="rect">
            <a:avLst/>
          </a:prstGeom>
        </p:spPr>
      </p:pic>
    </p:spTree>
    <p:extLst>
      <p:ext uri="{BB962C8B-B14F-4D97-AF65-F5344CB8AC3E}">
        <p14:creationId xmlns:p14="http://schemas.microsoft.com/office/powerpoint/2010/main" val="24418492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350" indent="0">
              <a:buNone/>
            </a:pPr>
            <a:endParaRPr lang="en-US" dirty="0" smtClean="0">
              <a:solidFill>
                <a:srgbClr val="002060"/>
              </a:solidFill>
            </a:endParaRPr>
          </a:p>
          <a:p>
            <a:pPr marL="257175" lvl="0" indent="-257175" defTabSz="342900">
              <a:buFont typeface="Arial" pitchFamily="34" charset="0"/>
              <a:buChar char="•"/>
            </a:pPr>
            <a:r>
              <a:rPr lang="en-US" sz="1900" dirty="0">
                <a:solidFill>
                  <a:srgbClr val="002060"/>
                </a:solidFill>
                <a:latin typeface="Arial" pitchFamily="34" charset="0"/>
                <a:cs typeface="Arial" pitchFamily="34" charset="0"/>
              </a:rPr>
              <a:t>Fraud is an intentional act of deception, misrepresentation, or concealment in order to gain something of value.</a:t>
            </a:r>
          </a:p>
          <a:p>
            <a:pPr marL="257175" lvl="0" indent="-257175" defTabSz="342900"/>
            <a:endParaRPr lang="en-US" sz="600" dirty="0">
              <a:solidFill>
                <a:srgbClr val="002060"/>
              </a:solidFill>
              <a:latin typeface="Arial" pitchFamily="34" charset="0"/>
              <a:cs typeface="Arial" pitchFamily="34" charset="0"/>
            </a:endParaRPr>
          </a:p>
          <a:p>
            <a:pPr marL="257175" lvl="0" indent="-257175" defTabSz="342900">
              <a:buFont typeface="Arial" pitchFamily="34" charset="0"/>
              <a:buChar char="•"/>
            </a:pPr>
            <a:r>
              <a:rPr lang="en-US" sz="1900" dirty="0">
                <a:solidFill>
                  <a:srgbClr val="002060"/>
                </a:solidFill>
                <a:latin typeface="Arial" pitchFamily="34" charset="0"/>
                <a:cs typeface="Arial" pitchFamily="34" charset="0"/>
              </a:rPr>
              <a:t>Waste is over-utilization of services and the misuse of resources.</a:t>
            </a:r>
          </a:p>
          <a:p>
            <a:pPr marL="257175" lvl="0" indent="-257175" defTabSz="342900"/>
            <a:endParaRPr lang="en-US" sz="600" dirty="0">
              <a:solidFill>
                <a:srgbClr val="002060"/>
              </a:solidFill>
              <a:latin typeface="Arial" pitchFamily="34" charset="0"/>
              <a:cs typeface="Arial" pitchFamily="34" charset="0"/>
            </a:endParaRPr>
          </a:p>
          <a:p>
            <a:pPr marL="257175" lvl="0" indent="-257175" defTabSz="342900">
              <a:buFont typeface="Arial" pitchFamily="34" charset="0"/>
              <a:buChar char="•"/>
            </a:pPr>
            <a:r>
              <a:rPr lang="en-US" sz="1900" dirty="0">
                <a:solidFill>
                  <a:srgbClr val="002060"/>
                </a:solidFill>
                <a:latin typeface="Arial" pitchFamily="34" charset="0"/>
                <a:cs typeface="Arial" pitchFamily="34" charset="0"/>
              </a:rPr>
              <a:t>Abuse is excessive or improper use of services or actions that are inconsistent with acceptable business or medical practice.</a:t>
            </a:r>
          </a:p>
          <a:p>
            <a:pPr marL="257175" lvl="0" indent="-257175" defTabSz="342900"/>
            <a:endParaRPr lang="en-US" sz="600" dirty="0">
              <a:solidFill>
                <a:srgbClr val="002060"/>
              </a:solidFill>
              <a:latin typeface="Arial" pitchFamily="34" charset="0"/>
              <a:cs typeface="Arial" pitchFamily="34" charset="0"/>
            </a:endParaRPr>
          </a:p>
          <a:p>
            <a:pPr marL="257175" lvl="0" indent="-257175" defTabSz="342900">
              <a:buFont typeface="Arial" pitchFamily="34" charset="0"/>
              <a:buChar char="•"/>
            </a:pPr>
            <a:r>
              <a:rPr lang="en-US" sz="1900" dirty="0">
                <a:solidFill>
                  <a:srgbClr val="002060"/>
                </a:solidFill>
                <a:latin typeface="Arial" pitchFamily="34" charset="0"/>
                <a:cs typeface="Arial" pitchFamily="34" charset="0"/>
              </a:rPr>
              <a:t>Sanctions can include revocation of license and suspension of payments.</a:t>
            </a:r>
          </a:p>
          <a:p>
            <a:pPr marL="257175" lvl="0" indent="-257175" defTabSz="342900"/>
            <a:endParaRPr lang="en-US" sz="600" dirty="0">
              <a:solidFill>
                <a:srgbClr val="002060"/>
              </a:solidFill>
              <a:latin typeface="Arial" pitchFamily="34" charset="0"/>
              <a:cs typeface="Arial" pitchFamily="34" charset="0"/>
            </a:endParaRPr>
          </a:p>
          <a:p>
            <a:pPr marL="257175" lvl="0" indent="-257175" defTabSz="342900">
              <a:buFont typeface="Arial" pitchFamily="34" charset="0"/>
              <a:buChar char="•"/>
            </a:pPr>
            <a:r>
              <a:rPr lang="en-US" sz="1900" dirty="0">
                <a:solidFill>
                  <a:srgbClr val="002060"/>
                </a:solidFill>
                <a:latin typeface="Arial" pitchFamily="34" charset="0"/>
                <a:cs typeface="Arial" pitchFamily="34" charset="0"/>
              </a:rPr>
              <a:t>Penalties can include fines and prison sentences.</a:t>
            </a:r>
          </a:p>
          <a:p>
            <a:pPr marL="257175" lvl="0" indent="-257175" defTabSz="342900"/>
            <a:endParaRPr lang="en-US" sz="600" dirty="0">
              <a:solidFill>
                <a:srgbClr val="002060"/>
              </a:solidFill>
              <a:latin typeface="Arial" pitchFamily="34" charset="0"/>
              <a:cs typeface="Arial" pitchFamily="34" charset="0"/>
            </a:endParaRPr>
          </a:p>
          <a:p>
            <a:pPr marL="257175" lvl="0" indent="-257175" defTabSz="342900">
              <a:buFont typeface="Arial" pitchFamily="34" charset="0"/>
              <a:buChar char="•"/>
            </a:pPr>
            <a:r>
              <a:rPr lang="en-US" sz="1900" dirty="0">
                <a:solidFill>
                  <a:srgbClr val="002060"/>
                </a:solidFill>
                <a:latin typeface="Arial" pitchFamily="34" charset="0"/>
                <a:cs typeface="Arial" pitchFamily="34" charset="0"/>
              </a:rPr>
              <a:t>You have a responsibility to report any possible cases of fraud, waste and abuse.  Calls can be placed anonymously.</a:t>
            </a:r>
          </a:p>
          <a:p>
            <a:pPr marL="257175" lvl="0" indent="-257175" defTabSz="342900"/>
            <a:endParaRPr lang="en-US" sz="600" dirty="0">
              <a:solidFill>
                <a:srgbClr val="002060"/>
              </a:solidFill>
              <a:latin typeface="Arial" pitchFamily="34" charset="0"/>
              <a:cs typeface="Arial" pitchFamily="34" charset="0"/>
            </a:endParaRPr>
          </a:p>
          <a:p>
            <a:pPr marL="257175" lvl="0" indent="-257175" defTabSz="342900">
              <a:buFont typeface="Arial" pitchFamily="34" charset="0"/>
              <a:buChar char="•"/>
            </a:pPr>
            <a:r>
              <a:rPr lang="en-US" sz="1900" dirty="0">
                <a:solidFill>
                  <a:srgbClr val="002060"/>
                </a:solidFill>
                <a:latin typeface="Arial" pitchFamily="34" charset="0"/>
                <a:cs typeface="Arial" pitchFamily="34" charset="0"/>
              </a:rPr>
              <a:t>MedStar Health Integrity Hotline: Call 877.811.3411</a:t>
            </a:r>
          </a:p>
          <a:p>
            <a:pPr marL="257175" lvl="0" indent="-257175" defTabSz="342900"/>
            <a:endParaRPr lang="en-US" sz="1000" b="1" dirty="0">
              <a:solidFill>
                <a:srgbClr val="002060"/>
              </a:solidFill>
              <a:latin typeface="Arial" pitchFamily="34" charset="0"/>
              <a:cs typeface="Arial" pitchFamily="34" charset="0"/>
            </a:endParaRPr>
          </a:p>
          <a:p>
            <a:pPr marL="0" lvl="0" indent="0" algn="ctr" defTabSz="342900">
              <a:buNone/>
            </a:pPr>
            <a:r>
              <a:rPr lang="en-US" sz="1900" b="1" dirty="0">
                <a:solidFill>
                  <a:srgbClr val="002060"/>
                </a:solidFill>
                <a:latin typeface="Arial" pitchFamily="34" charset="0"/>
                <a:cs typeface="Arial" pitchFamily="34" charset="0"/>
              </a:rPr>
              <a:t>If you identify or suspect fraudulent activities/behaviors, report immediately! </a:t>
            </a:r>
          </a:p>
          <a:p>
            <a:pPr marL="6350" indent="0">
              <a:buNone/>
            </a:pPr>
            <a:endParaRPr lang="en-US" dirty="0" smtClean="0"/>
          </a:p>
          <a:p>
            <a:endParaRPr lang="en-US" dirty="0"/>
          </a:p>
          <a:p>
            <a:endParaRPr lang="en-US" dirty="0"/>
          </a:p>
        </p:txBody>
      </p:sp>
      <p:sp>
        <p:nvSpPr>
          <p:cNvPr id="4" name="Title 3"/>
          <p:cNvSpPr>
            <a:spLocks noGrp="1"/>
          </p:cNvSpPr>
          <p:nvPr>
            <p:ph type="title"/>
          </p:nvPr>
        </p:nvSpPr>
        <p:spPr/>
        <p:txBody>
          <a:bodyPr>
            <a:normAutofit fontScale="90000"/>
          </a:bodyPr>
          <a:lstStyle/>
          <a:p>
            <a:r>
              <a:rPr lang="en-US" sz="2400" dirty="0">
                <a:solidFill>
                  <a:srgbClr val="002664"/>
                </a:solidFill>
                <a:latin typeface="Arial" pitchFamily="34" charset="0"/>
                <a:cs typeface="Arial" pitchFamily="34" charset="0"/>
              </a:rPr>
              <a:t>MedStar Health Compliance Program</a:t>
            </a:r>
            <a:br>
              <a:rPr lang="en-US" sz="2400" dirty="0">
                <a:solidFill>
                  <a:srgbClr val="002664"/>
                </a:solidFill>
                <a:latin typeface="Arial" pitchFamily="34" charset="0"/>
                <a:cs typeface="Arial" pitchFamily="34" charset="0"/>
              </a:rPr>
            </a:br>
            <a:r>
              <a:rPr lang="en-US" sz="2400" dirty="0">
                <a:solidFill>
                  <a:srgbClr val="002664"/>
                </a:solidFill>
                <a:latin typeface="Arial" pitchFamily="34" charset="0"/>
                <a:cs typeface="Arial" pitchFamily="34" charset="0"/>
              </a:rPr>
              <a:t>to Combat Fraud Waste and Abuse</a:t>
            </a:r>
            <a:endParaRPr lang="en-US" dirty="0"/>
          </a:p>
        </p:txBody>
      </p:sp>
      <p:pic>
        <p:nvPicPr>
          <p:cNvPr id="5" name="Picture 4"/>
          <p:cNvPicPr>
            <a:picLocks noChangeAspect="1"/>
          </p:cNvPicPr>
          <p:nvPr/>
        </p:nvPicPr>
        <p:blipFill>
          <a:blip r:embed="rId2"/>
          <a:stretch>
            <a:fillRect/>
          </a:stretch>
        </p:blipFill>
        <p:spPr>
          <a:xfrm>
            <a:off x="6471912" y="189703"/>
            <a:ext cx="2334970" cy="737680"/>
          </a:xfrm>
          <a:prstGeom prst="rect">
            <a:avLst/>
          </a:prstGeom>
        </p:spPr>
      </p:pic>
    </p:spTree>
    <p:extLst>
      <p:ext uri="{BB962C8B-B14F-4D97-AF65-F5344CB8AC3E}">
        <p14:creationId xmlns:p14="http://schemas.microsoft.com/office/powerpoint/2010/main" val="669894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350" indent="0">
              <a:buNone/>
            </a:pPr>
            <a:endParaRPr lang="en-US" dirty="0" smtClean="0">
              <a:solidFill>
                <a:srgbClr val="002060"/>
              </a:solidFill>
            </a:endParaRPr>
          </a:p>
          <a:p>
            <a:pPr marL="6350" indent="0">
              <a:buNone/>
            </a:pPr>
            <a:endParaRPr lang="en-US" dirty="0" smtClean="0"/>
          </a:p>
          <a:p>
            <a:endParaRPr lang="en-US" dirty="0"/>
          </a:p>
          <a:p>
            <a:endParaRPr lang="en-US" dirty="0"/>
          </a:p>
        </p:txBody>
      </p:sp>
      <p:sp>
        <p:nvSpPr>
          <p:cNvPr id="4" name="Title 3"/>
          <p:cNvSpPr>
            <a:spLocks noGrp="1"/>
          </p:cNvSpPr>
          <p:nvPr>
            <p:ph type="title"/>
          </p:nvPr>
        </p:nvSpPr>
        <p:spPr/>
        <p:txBody>
          <a:bodyPr>
            <a:normAutofit fontScale="90000"/>
          </a:bodyPr>
          <a:lstStyle/>
          <a:p>
            <a:r>
              <a:rPr lang="en-US" sz="2400" dirty="0">
                <a:solidFill>
                  <a:srgbClr val="002664"/>
                </a:solidFill>
              </a:rPr>
              <a:t>MedStar Select PPO </a:t>
            </a:r>
            <a:r>
              <a:rPr lang="en-US" sz="2400" dirty="0" smtClean="0">
                <a:solidFill>
                  <a:srgbClr val="002664"/>
                </a:solidFill>
              </a:rPr>
              <a:t>2019</a:t>
            </a:r>
            <a:r>
              <a:rPr lang="en-US" sz="2400" dirty="0">
                <a:solidFill>
                  <a:srgbClr val="002664"/>
                </a:solidFill>
              </a:rPr>
              <a:t/>
            </a:r>
            <a:br>
              <a:rPr lang="en-US" sz="2400" dirty="0">
                <a:solidFill>
                  <a:srgbClr val="002664"/>
                </a:solidFill>
              </a:rPr>
            </a:br>
            <a:r>
              <a:rPr lang="en-US" sz="2400" dirty="0">
                <a:solidFill>
                  <a:srgbClr val="002664"/>
                </a:solidFill>
              </a:rPr>
              <a:t>Sample Identification Card</a:t>
            </a:r>
            <a:endParaRPr lang="en-US" dirty="0"/>
          </a:p>
        </p:txBody>
      </p:sp>
      <p:pic>
        <p:nvPicPr>
          <p:cNvPr id="5" name="Picture 4"/>
          <p:cNvPicPr>
            <a:picLocks noChangeAspect="1"/>
          </p:cNvPicPr>
          <p:nvPr/>
        </p:nvPicPr>
        <p:blipFill>
          <a:blip r:embed="rId2"/>
          <a:stretch>
            <a:fillRect/>
          </a:stretch>
        </p:blipFill>
        <p:spPr>
          <a:xfrm>
            <a:off x="6471912" y="189703"/>
            <a:ext cx="2334970" cy="73768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277" y="1180098"/>
            <a:ext cx="8787446" cy="2781770"/>
          </a:xfrm>
          <a:prstGeom prst="rect">
            <a:avLst/>
          </a:prstGeom>
        </p:spPr>
      </p:pic>
      <p:sp>
        <p:nvSpPr>
          <p:cNvPr id="3" name="TextBox 2"/>
          <p:cNvSpPr txBox="1"/>
          <p:nvPr/>
        </p:nvSpPr>
        <p:spPr>
          <a:xfrm>
            <a:off x="685800" y="4135871"/>
            <a:ext cx="3352800" cy="1815882"/>
          </a:xfrm>
          <a:prstGeom prst="rect">
            <a:avLst/>
          </a:prstGeom>
          <a:noFill/>
        </p:spPr>
        <p:txBody>
          <a:bodyPr wrap="square" rtlCol="0">
            <a:spAutoFit/>
          </a:bodyPr>
          <a:lstStyle/>
          <a:p>
            <a:pPr lvl="0" algn="ctr">
              <a:spcBef>
                <a:spcPct val="20000"/>
              </a:spcBef>
            </a:pPr>
            <a:r>
              <a:rPr lang="en-US" sz="1600" b="1" u="sng" dirty="0">
                <a:solidFill>
                  <a:srgbClr val="002060"/>
                </a:solidFill>
                <a:latin typeface="Arial" panose="020B0604020202020204" pitchFamily="34" charset="0"/>
                <a:cs typeface="Arial" panose="020B0604020202020204" pitchFamily="34" charset="0"/>
              </a:rPr>
              <a:t>MedStar </a:t>
            </a:r>
            <a:r>
              <a:rPr lang="en-US" sz="1600" b="1" u="sng" dirty="0" smtClean="0">
                <a:solidFill>
                  <a:srgbClr val="002060"/>
                </a:solidFill>
                <a:latin typeface="Arial" panose="020B0604020202020204" pitchFamily="34" charset="0"/>
                <a:cs typeface="Arial" panose="020B0604020202020204" pitchFamily="34" charset="0"/>
              </a:rPr>
              <a:t>Select and SEUI Plan</a:t>
            </a:r>
            <a:endParaRPr lang="en-US" sz="1600" b="1" u="sng" dirty="0">
              <a:solidFill>
                <a:srgbClr val="002060"/>
              </a:solidFill>
              <a:latin typeface="Arial" panose="020B0604020202020204" pitchFamily="34" charset="0"/>
              <a:cs typeface="Arial" panose="020B0604020202020204" pitchFamily="34" charset="0"/>
            </a:endParaRPr>
          </a:p>
          <a:p>
            <a:pPr lvl="0" algn="ctr">
              <a:spcBef>
                <a:spcPct val="20000"/>
              </a:spcBef>
            </a:pPr>
            <a:r>
              <a:rPr lang="en-US" sz="1600" dirty="0">
                <a:solidFill>
                  <a:srgbClr val="002060"/>
                </a:solidFill>
                <a:latin typeface="Arial" panose="020B0604020202020204" pitchFamily="34" charset="0"/>
                <a:cs typeface="Arial" panose="020B0604020202020204" pitchFamily="34" charset="0"/>
              </a:rPr>
              <a:t>No PCP requirement </a:t>
            </a:r>
          </a:p>
          <a:p>
            <a:pPr lvl="0" algn="ctr">
              <a:spcBef>
                <a:spcPct val="20000"/>
              </a:spcBef>
            </a:pPr>
            <a:r>
              <a:rPr lang="en-US" sz="1600" dirty="0">
                <a:solidFill>
                  <a:srgbClr val="002060"/>
                </a:solidFill>
                <a:latin typeface="Arial" panose="020B0604020202020204" pitchFamily="34" charset="0"/>
                <a:cs typeface="Arial" panose="020B0604020202020204" pitchFamily="34" charset="0"/>
              </a:rPr>
              <a:t>PCP office visit co-pay: $0</a:t>
            </a:r>
          </a:p>
          <a:p>
            <a:pPr lvl="0" algn="ctr">
              <a:spcBef>
                <a:spcPct val="20000"/>
              </a:spcBef>
            </a:pPr>
            <a:r>
              <a:rPr lang="en-US" sz="1600" dirty="0">
                <a:solidFill>
                  <a:srgbClr val="002060"/>
                </a:solidFill>
                <a:latin typeface="Arial" panose="020B0604020202020204" pitchFamily="34" charset="0"/>
                <a:cs typeface="Arial" panose="020B0604020202020204" pitchFamily="34" charset="0"/>
              </a:rPr>
              <a:t>Specialist co-pay: $30</a:t>
            </a:r>
          </a:p>
          <a:p>
            <a:pPr lvl="0" algn="ctr">
              <a:spcBef>
                <a:spcPct val="20000"/>
              </a:spcBef>
            </a:pPr>
            <a:r>
              <a:rPr lang="en-US" sz="1600" dirty="0">
                <a:solidFill>
                  <a:srgbClr val="002060"/>
                </a:solidFill>
                <a:latin typeface="Arial" panose="020B0604020202020204" pitchFamily="34" charset="0"/>
                <a:cs typeface="Arial" panose="020B0604020202020204" pitchFamily="34" charset="0"/>
              </a:rPr>
              <a:t>ER: </a:t>
            </a:r>
            <a:r>
              <a:rPr lang="en-US" sz="1600" dirty="0" smtClean="0">
                <a:solidFill>
                  <a:srgbClr val="002060"/>
                </a:solidFill>
                <a:latin typeface="Arial" panose="020B0604020202020204" pitchFamily="34" charset="0"/>
                <a:cs typeface="Arial" panose="020B0604020202020204" pitchFamily="34" charset="0"/>
              </a:rPr>
              <a:t>$250</a:t>
            </a:r>
            <a:endParaRPr lang="en-US" sz="1600" dirty="0">
              <a:solidFill>
                <a:srgbClr val="002060"/>
              </a:solidFill>
              <a:latin typeface="Arial" panose="020B0604020202020204" pitchFamily="34" charset="0"/>
              <a:cs typeface="Arial" panose="020B0604020202020204" pitchFamily="34" charset="0"/>
            </a:endParaRPr>
          </a:p>
          <a:p>
            <a:pPr lvl="0" algn="ctr">
              <a:spcBef>
                <a:spcPct val="20000"/>
              </a:spcBef>
            </a:pPr>
            <a:r>
              <a:rPr lang="en-US" sz="1600" dirty="0">
                <a:solidFill>
                  <a:srgbClr val="002060"/>
                </a:solidFill>
                <a:latin typeface="Arial" panose="020B0604020202020204" pitchFamily="34" charset="0"/>
                <a:cs typeface="Arial" panose="020B0604020202020204" pitchFamily="34" charset="0"/>
              </a:rPr>
              <a:t>Urgent Care: $10 </a:t>
            </a:r>
          </a:p>
        </p:txBody>
      </p:sp>
      <p:sp>
        <p:nvSpPr>
          <p:cNvPr id="7" name="TextBox 6"/>
          <p:cNvSpPr txBox="1"/>
          <p:nvPr/>
        </p:nvSpPr>
        <p:spPr>
          <a:xfrm>
            <a:off x="5486400" y="4135871"/>
            <a:ext cx="2667000" cy="1815882"/>
          </a:xfrm>
          <a:prstGeom prst="rect">
            <a:avLst/>
          </a:prstGeom>
          <a:noFill/>
        </p:spPr>
        <p:txBody>
          <a:bodyPr wrap="square" rtlCol="0">
            <a:spAutoFit/>
          </a:bodyPr>
          <a:lstStyle/>
          <a:p>
            <a:pPr lvl="0" algn="ctr">
              <a:spcBef>
                <a:spcPct val="20000"/>
              </a:spcBef>
            </a:pPr>
            <a:r>
              <a:rPr lang="en-US" sz="1600" b="1" u="sng" dirty="0">
                <a:solidFill>
                  <a:srgbClr val="002060"/>
                </a:solidFill>
                <a:latin typeface="Arial" panose="020B0604020202020204" pitchFamily="34" charset="0"/>
                <a:cs typeface="Arial" panose="020B0604020202020204" pitchFamily="34" charset="0"/>
              </a:rPr>
              <a:t>MedStar Select </a:t>
            </a:r>
            <a:r>
              <a:rPr lang="en-US" sz="1600" b="1" u="sng" dirty="0" smtClean="0">
                <a:solidFill>
                  <a:srgbClr val="002060"/>
                </a:solidFill>
                <a:latin typeface="Arial" panose="020B0604020202020204" pitchFamily="34" charset="0"/>
                <a:cs typeface="Arial" panose="020B0604020202020204" pitchFamily="34" charset="0"/>
              </a:rPr>
              <a:t>NNU </a:t>
            </a:r>
            <a:r>
              <a:rPr lang="en-US" sz="1600" b="1" u="sng" dirty="0">
                <a:solidFill>
                  <a:srgbClr val="002060"/>
                </a:solidFill>
                <a:latin typeface="Arial" panose="020B0604020202020204" pitchFamily="34" charset="0"/>
                <a:cs typeface="Arial" panose="020B0604020202020204" pitchFamily="34" charset="0"/>
              </a:rPr>
              <a:t>Plan</a:t>
            </a:r>
          </a:p>
          <a:p>
            <a:pPr lvl="0" algn="ctr">
              <a:spcBef>
                <a:spcPct val="20000"/>
              </a:spcBef>
            </a:pPr>
            <a:r>
              <a:rPr lang="en-US" sz="1600" dirty="0">
                <a:solidFill>
                  <a:srgbClr val="002060"/>
                </a:solidFill>
                <a:latin typeface="Arial" panose="020B0604020202020204" pitchFamily="34" charset="0"/>
                <a:cs typeface="Arial" panose="020B0604020202020204" pitchFamily="34" charset="0"/>
              </a:rPr>
              <a:t>No PCP requirement </a:t>
            </a:r>
          </a:p>
          <a:p>
            <a:pPr lvl="0" algn="ctr">
              <a:spcBef>
                <a:spcPct val="20000"/>
              </a:spcBef>
            </a:pPr>
            <a:r>
              <a:rPr lang="en-US" sz="1600" dirty="0">
                <a:solidFill>
                  <a:srgbClr val="002060"/>
                </a:solidFill>
                <a:latin typeface="Arial" panose="020B0604020202020204" pitchFamily="34" charset="0"/>
                <a:cs typeface="Arial" panose="020B0604020202020204" pitchFamily="34" charset="0"/>
              </a:rPr>
              <a:t>PCP office visit co-pay: $0</a:t>
            </a:r>
          </a:p>
          <a:p>
            <a:pPr lvl="0" algn="ctr">
              <a:spcBef>
                <a:spcPct val="20000"/>
              </a:spcBef>
            </a:pPr>
            <a:r>
              <a:rPr lang="en-US" sz="1600" dirty="0">
                <a:solidFill>
                  <a:srgbClr val="002060"/>
                </a:solidFill>
                <a:latin typeface="Arial" panose="020B0604020202020204" pitchFamily="34" charset="0"/>
                <a:cs typeface="Arial" panose="020B0604020202020204" pitchFamily="34" charset="0"/>
              </a:rPr>
              <a:t>Specialist co-pay: $20</a:t>
            </a:r>
          </a:p>
          <a:p>
            <a:pPr lvl="0" algn="ctr">
              <a:spcBef>
                <a:spcPct val="20000"/>
              </a:spcBef>
            </a:pPr>
            <a:r>
              <a:rPr lang="en-US" sz="1600" dirty="0">
                <a:solidFill>
                  <a:srgbClr val="002060"/>
                </a:solidFill>
                <a:latin typeface="Arial" panose="020B0604020202020204" pitchFamily="34" charset="0"/>
                <a:cs typeface="Arial" panose="020B0604020202020204" pitchFamily="34" charset="0"/>
              </a:rPr>
              <a:t>ER: $100</a:t>
            </a:r>
          </a:p>
          <a:p>
            <a:pPr lvl="0" algn="ctr">
              <a:spcBef>
                <a:spcPct val="20000"/>
              </a:spcBef>
            </a:pPr>
            <a:r>
              <a:rPr lang="en-US" sz="1600" dirty="0">
                <a:solidFill>
                  <a:srgbClr val="002060"/>
                </a:solidFill>
                <a:latin typeface="Arial" panose="020B0604020202020204" pitchFamily="34" charset="0"/>
                <a:cs typeface="Arial" panose="020B0604020202020204" pitchFamily="34" charset="0"/>
              </a:rPr>
              <a:t>Urgent Care: $10 </a:t>
            </a:r>
          </a:p>
        </p:txBody>
      </p:sp>
    </p:spTree>
    <p:extLst>
      <p:ext uri="{BB962C8B-B14F-4D97-AF65-F5344CB8AC3E}">
        <p14:creationId xmlns:p14="http://schemas.microsoft.com/office/powerpoint/2010/main" val="2297256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rgbClr val="002060"/>
                </a:solidFill>
              </a:rPr>
              <a:t>MedStar Select Local Service Area Includes: </a:t>
            </a:r>
          </a:p>
          <a:p>
            <a:pPr lvl="1"/>
            <a:r>
              <a:rPr lang="en-US" dirty="0">
                <a:solidFill>
                  <a:srgbClr val="002060"/>
                </a:solidFill>
              </a:rPr>
              <a:t>DC</a:t>
            </a:r>
          </a:p>
          <a:p>
            <a:pPr lvl="1"/>
            <a:r>
              <a:rPr lang="en-US" dirty="0">
                <a:solidFill>
                  <a:srgbClr val="002060"/>
                </a:solidFill>
              </a:rPr>
              <a:t>Maryland:</a:t>
            </a:r>
          </a:p>
          <a:p>
            <a:pPr lvl="2"/>
            <a:r>
              <a:rPr lang="en-US" dirty="0">
                <a:solidFill>
                  <a:srgbClr val="002060"/>
                </a:solidFill>
              </a:rPr>
              <a:t>Anne Arundel County, Baltimore County, Baltimore City, Calvert County, Carroll County, Charles County, Frederick County, Harford County, Howard County, Montgomery County, Prince Georges County, St. Mary’s County</a:t>
            </a:r>
          </a:p>
          <a:p>
            <a:pPr lvl="1"/>
            <a:r>
              <a:rPr lang="en-US" dirty="0">
                <a:solidFill>
                  <a:srgbClr val="002060"/>
                </a:solidFill>
              </a:rPr>
              <a:t>Virginia:</a:t>
            </a:r>
          </a:p>
          <a:p>
            <a:pPr lvl="2"/>
            <a:r>
              <a:rPr lang="en-US" dirty="0">
                <a:solidFill>
                  <a:srgbClr val="002060"/>
                </a:solidFill>
              </a:rPr>
              <a:t>City of Alexandria, Arlington County, City of Fairfax, Fairfax County, City of Falls Church</a:t>
            </a:r>
          </a:p>
          <a:p>
            <a:pPr lvl="1"/>
            <a:r>
              <a:rPr lang="en-US" dirty="0">
                <a:solidFill>
                  <a:srgbClr val="002060"/>
                </a:solidFill>
              </a:rPr>
              <a:t>When accessing medical care within the MedStar Select Service area, MedStar Select providers must be utilized in order to receive benefits at IN-NETWORK benefit level.  For questions about participating providers, please call member services.</a:t>
            </a:r>
            <a:endParaRPr lang="en-US" sz="1600" dirty="0">
              <a:solidFill>
                <a:srgbClr val="002060"/>
              </a:solidFill>
            </a:endParaRPr>
          </a:p>
          <a:p>
            <a:pPr marL="223837" lvl="1" indent="0">
              <a:buNone/>
            </a:pPr>
            <a:endParaRPr lang="en-US" sz="1600" dirty="0">
              <a:solidFill>
                <a:srgbClr val="002060"/>
              </a:solidFill>
            </a:endParaRPr>
          </a:p>
          <a:p>
            <a:pPr marL="223837" lvl="1" indent="0" algn="ctr">
              <a:buNone/>
            </a:pPr>
            <a:r>
              <a:rPr lang="en-US" b="1" dirty="0">
                <a:solidFill>
                  <a:srgbClr val="002060"/>
                </a:solidFill>
              </a:rPr>
              <a:t>MedStar Select provider directory can be accessed at </a:t>
            </a:r>
            <a:r>
              <a:rPr lang="en-US" b="1" u="sng" dirty="0" smtClean="0"/>
              <a:t>www.MedStarProviderNetwork.org</a:t>
            </a:r>
            <a:endParaRPr lang="en-US" b="1" u="sng" dirty="0"/>
          </a:p>
          <a:p>
            <a:pPr marL="6350" indent="0">
              <a:buNone/>
            </a:pPr>
            <a:endParaRPr lang="en-US" dirty="0" smtClean="0">
              <a:solidFill>
                <a:srgbClr val="002060"/>
              </a:solidFill>
            </a:endParaRPr>
          </a:p>
          <a:p>
            <a:pPr marL="6350" indent="0">
              <a:buNone/>
            </a:pPr>
            <a:endParaRPr lang="en-US" dirty="0" smtClean="0"/>
          </a:p>
          <a:p>
            <a:endParaRPr lang="en-US" dirty="0"/>
          </a:p>
          <a:p>
            <a:endParaRPr lang="en-US" dirty="0"/>
          </a:p>
        </p:txBody>
      </p:sp>
      <p:sp>
        <p:nvSpPr>
          <p:cNvPr id="4" name="Title 3"/>
          <p:cNvSpPr>
            <a:spLocks noGrp="1"/>
          </p:cNvSpPr>
          <p:nvPr>
            <p:ph type="title"/>
          </p:nvPr>
        </p:nvSpPr>
        <p:spPr/>
        <p:txBody>
          <a:bodyPr>
            <a:normAutofit/>
          </a:bodyPr>
          <a:lstStyle/>
          <a:p>
            <a:r>
              <a:rPr lang="en-US" sz="2400" dirty="0" smtClean="0">
                <a:solidFill>
                  <a:srgbClr val="002664"/>
                </a:solidFill>
              </a:rPr>
              <a:t>MedStar Select PPO Service Area</a:t>
            </a:r>
            <a:endParaRPr lang="en-US" dirty="0"/>
          </a:p>
        </p:txBody>
      </p:sp>
      <p:pic>
        <p:nvPicPr>
          <p:cNvPr id="5" name="Picture 4"/>
          <p:cNvPicPr>
            <a:picLocks noChangeAspect="1"/>
          </p:cNvPicPr>
          <p:nvPr/>
        </p:nvPicPr>
        <p:blipFill>
          <a:blip r:embed="rId2"/>
          <a:stretch>
            <a:fillRect/>
          </a:stretch>
        </p:blipFill>
        <p:spPr>
          <a:xfrm>
            <a:off x="6471912" y="189703"/>
            <a:ext cx="2334970" cy="737680"/>
          </a:xfrm>
          <a:prstGeom prst="rect">
            <a:avLst/>
          </a:prstGeom>
        </p:spPr>
      </p:pic>
    </p:spTree>
    <p:extLst>
      <p:ext uri="{BB962C8B-B14F-4D97-AF65-F5344CB8AC3E}">
        <p14:creationId xmlns:p14="http://schemas.microsoft.com/office/powerpoint/2010/main" val="11383724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6508" y="846935"/>
            <a:ext cx="8229600" cy="4953000"/>
          </a:xfrm>
        </p:spPr>
        <p:txBody>
          <a:bodyPr/>
          <a:lstStyle/>
          <a:p>
            <a:pPr marL="6350" indent="0">
              <a:buNone/>
            </a:pPr>
            <a:endParaRPr lang="en-US" dirty="0" smtClean="0">
              <a:solidFill>
                <a:srgbClr val="002060"/>
              </a:solidFill>
            </a:endParaRPr>
          </a:p>
          <a:p>
            <a:pPr marL="233363" lvl="1" indent="-233363" defTabSz="342900">
              <a:buFontTx/>
              <a:buChar char="•"/>
            </a:pPr>
            <a:r>
              <a:rPr lang="en-US" b="1" dirty="0">
                <a:solidFill>
                  <a:srgbClr val="002060"/>
                </a:solidFill>
              </a:rPr>
              <a:t>MedStar Select Plan is a PPO, allowing members the choice to see any provider at the Out-of-Network benefit level </a:t>
            </a:r>
          </a:p>
          <a:p>
            <a:pPr marL="633413" lvl="2" indent="-233363" defTabSz="342900">
              <a:buFontTx/>
              <a:buChar char="•"/>
            </a:pPr>
            <a:r>
              <a:rPr lang="en-US" sz="1500" dirty="0" smtClean="0">
                <a:solidFill>
                  <a:srgbClr val="002060"/>
                </a:solidFill>
              </a:rPr>
              <a:t>MedStar </a:t>
            </a:r>
            <a:r>
              <a:rPr lang="en-US" sz="1500" dirty="0">
                <a:solidFill>
                  <a:srgbClr val="002060"/>
                </a:solidFill>
              </a:rPr>
              <a:t>Select members have benefits out of the MedStar Select Network </a:t>
            </a:r>
            <a:r>
              <a:rPr lang="en-US" sz="1500" dirty="0" smtClean="0">
                <a:solidFill>
                  <a:srgbClr val="002060"/>
                </a:solidFill>
              </a:rPr>
              <a:t>at </a:t>
            </a:r>
            <a:r>
              <a:rPr lang="en-US" sz="1500" dirty="0">
                <a:solidFill>
                  <a:srgbClr val="002060"/>
                </a:solidFill>
              </a:rPr>
              <a:t>a higher cost share.</a:t>
            </a:r>
          </a:p>
          <a:p>
            <a:pPr marL="633413" lvl="2" indent="-233363" defTabSz="342900">
              <a:buFontTx/>
              <a:buChar char="•"/>
            </a:pPr>
            <a:r>
              <a:rPr lang="en-US" sz="1500" dirty="0">
                <a:solidFill>
                  <a:srgbClr val="002060"/>
                </a:solidFill>
              </a:rPr>
              <a:t>Anytime care is accessed by a member using a provider outside of the Select Network, regardless of if they are in or out of the service area, the member will be responsible for 40% coinsurance after their deductible, unless otherwise noted</a:t>
            </a:r>
            <a:r>
              <a:rPr lang="en-US" sz="1500" dirty="0" smtClean="0">
                <a:solidFill>
                  <a:srgbClr val="002060"/>
                </a:solidFill>
              </a:rPr>
              <a:t>.</a:t>
            </a:r>
          </a:p>
          <a:p>
            <a:pPr marL="633413" lvl="2" indent="-233363" defTabSz="342900">
              <a:buFontTx/>
              <a:buChar char="•"/>
            </a:pPr>
            <a:endParaRPr lang="en-US" sz="1500" dirty="0">
              <a:solidFill>
                <a:srgbClr val="002060"/>
              </a:solidFill>
            </a:endParaRPr>
          </a:p>
          <a:p>
            <a:pPr marL="285750" lvl="1" indent="-214313" defTabSz="342900">
              <a:buFont typeface="Arial" panose="020B0604020202020204" pitchFamily="34" charset="0"/>
              <a:buChar char="•"/>
            </a:pPr>
            <a:r>
              <a:rPr lang="en-US" b="1" dirty="0">
                <a:solidFill>
                  <a:srgbClr val="002060"/>
                </a:solidFill>
              </a:rPr>
              <a:t>For Discounted Out-of-Network Services</a:t>
            </a:r>
          </a:p>
          <a:p>
            <a:pPr marL="633413" lvl="2" indent="-233363" defTabSz="342900">
              <a:buFontTx/>
              <a:buChar char="•"/>
            </a:pPr>
            <a:r>
              <a:rPr lang="en-US" sz="1500" dirty="0" smtClean="0">
                <a:solidFill>
                  <a:srgbClr val="002060"/>
                </a:solidFill>
              </a:rPr>
              <a:t>Multiplan </a:t>
            </a:r>
            <a:r>
              <a:rPr lang="en-US" sz="1500" dirty="0">
                <a:solidFill>
                  <a:srgbClr val="002060"/>
                </a:solidFill>
              </a:rPr>
              <a:t>– Out-Of-Network within the MedStar Select Service area</a:t>
            </a:r>
          </a:p>
          <a:p>
            <a:pPr marL="1090613" lvl="3" indent="-233363" defTabSz="342900">
              <a:buFontTx/>
              <a:buChar char="•"/>
            </a:pPr>
            <a:r>
              <a:rPr lang="en-US" sz="1350" dirty="0">
                <a:solidFill>
                  <a:srgbClr val="002060"/>
                </a:solidFill>
              </a:rPr>
              <a:t>The National Service area is the area inside of the MedStar Select Network</a:t>
            </a:r>
          </a:p>
          <a:p>
            <a:pPr marL="1090613" lvl="3" indent="-233363" defTabSz="342900">
              <a:buFontTx/>
              <a:buChar char="•"/>
            </a:pPr>
            <a:r>
              <a:rPr lang="en-US" sz="1350" dirty="0">
                <a:solidFill>
                  <a:srgbClr val="002060"/>
                </a:solidFill>
              </a:rPr>
              <a:t>To obtain information regarding providers in the </a:t>
            </a:r>
            <a:r>
              <a:rPr lang="en-US" sz="1350" dirty="0" err="1">
                <a:solidFill>
                  <a:srgbClr val="002060"/>
                </a:solidFill>
              </a:rPr>
              <a:t>MultiPlan</a:t>
            </a:r>
            <a:r>
              <a:rPr lang="en-US" sz="1350" dirty="0">
                <a:solidFill>
                  <a:srgbClr val="002060"/>
                </a:solidFill>
              </a:rPr>
              <a:t> network, call member services at 855.242.4872</a:t>
            </a:r>
          </a:p>
          <a:p>
            <a:pPr marL="557213" lvl="1" indent="-214313" defTabSz="342900"/>
            <a:endParaRPr lang="en-US" sz="500" dirty="0">
              <a:solidFill>
                <a:srgbClr val="002060"/>
              </a:solidFill>
            </a:endParaRPr>
          </a:p>
          <a:p>
            <a:pPr marL="223837" lvl="1" indent="0" algn="ctr" defTabSz="342900">
              <a:buNone/>
            </a:pPr>
            <a:r>
              <a:rPr lang="en-US" sz="1600" b="1" dirty="0">
                <a:solidFill>
                  <a:srgbClr val="002060"/>
                </a:solidFill>
              </a:rPr>
              <a:t>Emergency room visits are always covered at the in-network benefit level.</a:t>
            </a:r>
          </a:p>
          <a:p>
            <a:pPr marL="6350" indent="0">
              <a:buNone/>
            </a:pPr>
            <a:endParaRPr lang="en-US" dirty="0" smtClean="0"/>
          </a:p>
          <a:p>
            <a:endParaRPr lang="en-US" dirty="0"/>
          </a:p>
          <a:p>
            <a:endParaRPr lang="en-US" dirty="0"/>
          </a:p>
        </p:txBody>
      </p:sp>
      <p:sp>
        <p:nvSpPr>
          <p:cNvPr id="4" name="Title 3"/>
          <p:cNvSpPr>
            <a:spLocks noGrp="1"/>
          </p:cNvSpPr>
          <p:nvPr>
            <p:ph type="title"/>
          </p:nvPr>
        </p:nvSpPr>
        <p:spPr/>
        <p:txBody>
          <a:bodyPr>
            <a:normAutofit/>
          </a:bodyPr>
          <a:lstStyle/>
          <a:p>
            <a:r>
              <a:rPr lang="en-US" sz="2400" dirty="0" smtClean="0">
                <a:solidFill>
                  <a:srgbClr val="002664"/>
                </a:solidFill>
              </a:rPr>
              <a:t>MedStar Select Out-of-Network Benefit </a:t>
            </a:r>
            <a:endParaRPr lang="en-US" dirty="0"/>
          </a:p>
        </p:txBody>
      </p:sp>
      <p:pic>
        <p:nvPicPr>
          <p:cNvPr id="5" name="Picture 4"/>
          <p:cNvPicPr>
            <a:picLocks noChangeAspect="1"/>
          </p:cNvPicPr>
          <p:nvPr/>
        </p:nvPicPr>
        <p:blipFill>
          <a:blip r:embed="rId2"/>
          <a:stretch>
            <a:fillRect/>
          </a:stretch>
        </p:blipFill>
        <p:spPr>
          <a:xfrm>
            <a:off x="6471912" y="189703"/>
            <a:ext cx="2334970" cy="737680"/>
          </a:xfrm>
          <a:prstGeom prst="rect">
            <a:avLst/>
          </a:prstGeom>
        </p:spPr>
      </p:pic>
    </p:spTree>
    <p:extLst>
      <p:ext uri="{BB962C8B-B14F-4D97-AF65-F5344CB8AC3E}">
        <p14:creationId xmlns:p14="http://schemas.microsoft.com/office/powerpoint/2010/main" val="582389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12318"/>
            <a:ext cx="8229600" cy="5159882"/>
          </a:xfrm>
        </p:spPr>
        <p:txBody>
          <a:bodyPr/>
          <a:lstStyle/>
          <a:p>
            <a:pPr marL="223837" lvl="1" indent="0" defTabSz="914400" fontAlgn="base">
              <a:spcBef>
                <a:spcPct val="0"/>
              </a:spcBef>
              <a:spcAft>
                <a:spcPct val="0"/>
              </a:spcAft>
              <a:buNone/>
            </a:pPr>
            <a:r>
              <a:rPr lang="en-US" sz="1600" kern="0" dirty="0" smtClean="0">
                <a:solidFill>
                  <a:srgbClr val="002060"/>
                </a:solidFill>
                <a:latin typeface="Arial" panose="020B0604020202020204" pitchFamily="34" charset="0"/>
                <a:cs typeface="Arial" charset="0"/>
              </a:rPr>
              <a:t>There </a:t>
            </a:r>
            <a:r>
              <a:rPr lang="en-US" sz="1600" kern="0" dirty="0">
                <a:solidFill>
                  <a:srgbClr val="002060"/>
                </a:solidFill>
                <a:latin typeface="Arial" panose="020B0604020202020204" pitchFamily="34" charset="0"/>
                <a:cs typeface="Arial" charset="0"/>
              </a:rPr>
              <a:t>are specific circumstances under which out-of-network services are covered at the in-network benefit level:</a:t>
            </a:r>
          </a:p>
          <a:p>
            <a:pPr marL="223837" lvl="1" indent="0" defTabSz="914400" fontAlgn="base">
              <a:spcBef>
                <a:spcPct val="0"/>
              </a:spcBef>
              <a:spcAft>
                <a:spcPct val="0"/>
              </a:spcAft>
              <a:buNone/>
            </a:pPr>
            <a:endParaRPr lang="en-US" sz="1600" kern="0" dirty="0">
              <a:solidFill>
                <a:srgbClr val="002060"/>
              </a:solidFill>
              <a:latin typeface="Arial" panose="020B0604020202020204" pitchFamily="34" charset="0"/>
              <a:cs typeface="Arial" charset="0"/>
            </a:endParaRPr>
          </a:p>
          <a:p>
            <a:pPr marL="566737" lvl="1" indent="-342900" defTabSz="914400" fontAlgn="base">
              <a:spcBef>
                <a:spcPct val="0"/>
              </a:spcBef>
              <a:spcAft>
                <a:spcPct val="0"/>
              </a:spcAft>
              <a:buFont typeface="+mj-lt"/>
              <a:buAutoNum type="arabicPeriod"/>
            </a:pPr>
            <a:r>
              <a:rPr lang="en-US" sz="1600" kern="0" dirty="0">
                <a:solidFill>
                  <a:srgbClr val="002060"/>
                </a:solidFill>
                <a:latin typeface="Arial" panose="020B0604020202020204" pitchFamily="34" charset="0"/>
                <a:cs typeface="Arial" charset="0"/>
              </a:rPr>
              <a:t>Students, associates, and/or their dependents who reside outside of the service area can obtain in-network level benefit coverage for non-emergency Out-of-Network (OON) services when utilizing the PHCS network. </a:t>
            </a:r>
            <a:endParaRPr lang="en-US" sz="1600" kern="0" dirty="0" smtClean="0">
              <a:solidFill>
                <a:srgbClr val="002060"/>
              </a:solidFill>
              <a:latin typeface="Arial" panose="020B0604020202020204" pitchFamily="34" charset="0"/>
              <a:cs typeface="Arial" charset="0"/>
            </a:endParaRPr>
          </a:p>
          <a:p>
            <a:pPr marL="566737" lvl="1" indent="-342900" defTabSz="914400" fontAlgn="base">
              <a:spcBef>
                <a:spcPct val="0"/>
              </a:spcBef>
              <a:spcAft>
                <a:spcPct val="0"/>
              </a:spcAft>
              <a:buFont typeface="+mj-lt"/>
              <a:buAutoNum type="arabicPeriod"/>
            </a:pPr>
            <a:endParaRPr lang="en-US" sz="1600" kern="0" dirty="0">
              <a:solidFill>
                <a:srgbClr val="002060"/>
              </a:solidFill>
              <a:latin typeface="Arial" panose="020B0604020202020204" pitchFamily="34" charset="0"/>
              <a:cs typeface="Arial" charset="0"/>
            </a:endParaRPr>
          </a:p>
          <a:p>
            <a:pPr marL="566737" lvl="1" indent="-342900" defTabSz="914400" fontAlgn="base">
              <a:spcBef>
                <a:spcPct val="0"/>
              </a:spcBef>
              <a:spcAft>
                <a:spcPct val="0"/>
              </a:spcAft>
              <a:buFont typeface="+mj-lt"/>
              <a:buAutoNum type="arabicPeriod"/>
            </a:pPr>
            <a:r>
              <a:rPr lang="en-US" sz="1600" kern="0" dirty="0">
                <a:solidFill>
                  <a:srgbClr val="002060"/>
                </a:solidFill>
                <a:latin typeface="Arial" panose="020B0604020202020204" pitchFamily="34" charset="0"/>
                <a:cs typeface="Arial" charset="0"/>
              </a:rPr>
              <a:t>Traveling: While traveling out of the service area, your emergency room services will be covered at the in-network benefits level. Non-emergent care is covered at the OON benefit level while traveling.</a:t>
            </a:r>
          </a:p>
          <a:p>
            <a:pPr marL="808037" lvl="2" indent="-342900" defTabSz="914400" fontAlgn="base">
              <a:spcBef>
                <a:spcPct val="0"/>
              </a:spcBef>
              <a:spcAft>
                <a:spcPct val="0"/>
              </a:spcAft>
              <a:buFont typeface="+mj-lt"/>
              <a:buAutoNum type="romanLcPeriod"/>
            </a:pPr>
            <a:r>
              <a:rPr lang="en-US" sz="1400" kern="0" dirty="0">
                <a:solidFill>
                  <a:srgbClr val="002060"/>
                </a:solidFill>
                <a:latin typeface="Arial" panose="020B0604020202020204" pitchFamily="34" charset="0"/>
                <a:cs typeface="Arial" charset="0"/>
              </a:rPr>
              <a:t>Emergency care while traveling internationally is covered at the same benefit level as if the member were in the US. Depending on where services are received, the member may have to pay up front for medical expenses at the time of care.  When the member returns home, they will be able to submit for reimbursement. </a:t>
            </a:r>
            <a:endParaRPr lang="en-US" sz="1400" kern="0" dirty="0" smtClean="0">
              <a:solidFill>
                <a:srgbClr val="002060"/>
              </a:solidFill>
              <a:latin typeface="Arial" panose="020B0604020202020204" pitchFamily="34" charset="0"/>
              <a:cs typeface="Arial" charset="0"/>
            </a:endParaRPr>
          </a:p>
          <a:p>
            <a:pPr marL="808037" lvl="2" indent="-342900" defTabSz="914400" fontAlgn="base">
              <a:spcBef>
                <a:spcPct val="0"/>
              </a:spcBef>
              <a:spcAft>
                <a:spcPct val="0"/>
              </a:spcAft>
              <a:buFont typeface="+mj-lt"/>
              <a:buAutoNum type="romanLcPeriod"/>
            </a:pPr>
            <a:endParaRPr lang="en-US" sz="1400" kern="0" dirty="0">
              <a:solidFill>
                <a:srgbClr val="002060"/>
              </a:solidFill>
              <a:latin typeface="Arial" panose="020B0604020202020204" pitchFamily="34" charset="0"/>
              <a:cs typeface="Arial" charset="0"/>
            </a:endParaRPr>
          </a:p>
          <a:p>
            <a:pPr marL="566737" lvl="1" indent="-342900" defTabSz="914400" fontAlgn="base">
              <a:spcBef>
                <a:spcPct val="0"/>
              </a:spcBef>
              <a:spcAft>
                <a:spcPct val="0"/>
              </a:spcAft>
              <a:buFont typeface="+mj-lt"/>
              <a:buAutoNum type="arabicPeriod"/>
            </a:pPr>
            <a:r>
              <a:rPr lang="en-US" sz="1600" kern="0" dirty="0">
                <a:solidFill>
                  <a:srgbClr val="002060"/>
                </a:solidFill>
                <a:latin typeface="Arial" panose="020B0604020202020204" pitchFamily="34" charset="0"/>
                <a:cs typeface="Arial" charset="0"/>
              </a:rPr>
              <a:t>Lack of Access to Care: In the event that the MedStar network does not have adequate access to a specific provider type inside of the service area, a member or provider can request an authorization for an OON provider to be covered at the In-Network benefit level. Pre-Authorization is required.</a:t>
            </a:r>
          </a:p>
          <a:p>
            <a:pPr marL="6350" indent="0">
              <a:buNone/>
            </a:pPr>
            <a:endParaRPr lang="en-US" dirty="0" smtClean="0"/>
          </a:p>
          <a:p>
            <a:endParaRPr lang="en-US" dirty="0"/>
          </a:p>
          <a:p>
            <a:endParaRPr lang="en-US" dirty="0"/>
          </a:p>
        </p:txBody>
      </p:sp>
      <p:sp>
        <p:nvSpPr>
          <p:cNvPr id="4" name="Title 3"/>
          <p:cNvSpPr>
            <a:spLocks noGrp="1"/>
          </p:cNvSpPr>
          <p:nvPr>
            <p:ph type="title"/>
          </p:nvPr>
        </p:nvSpPr>
        <p:spPr/>
        <p:txBody>
          <a:bodyPr>
            <a:normAutofit/>
          </a:bodyPr>
          <a:lstStyle/>
          <a:p>
            <a:r>
              <a:rPr lang="en-US" sz="2400" dirty="0" smtClean="0"/>
              <a:t>MedStar Select </a:t>
            </a:r>
            <a:r>
              <a:rPr lang="en-US" sz="2400" dirty="0"/>
              <a:t>Out-of-Network Exceptions</a:t>
            </a:r>
          </a:p>
        </p:txBody>
      </p:sp>
      <p:pic>
        <p:nvPicPr>
          <p:cNvPr id="5" name="Picture 4"/>
          <p:cNvPicPr>
            <a:picLocks noChangeAspect="1"/>
          </p:cNvPicPr>
          <p:nvPr/>
        </p:nvPicPr>
        <p:blipFill>
          <a:blip r:embed="rId2"/>
          <a:stretch>
            <a:fillRect/>
          </a:stretch>
        </p:blipFill>
        <p:spPr>
          <a:xfrm>
            <a:off x="6858000" y="189703"/>
            <a:ext cx="2133600" cy="737680"/>
          </a:xfrm>
          <a:prstGeom prst="rect">
            <a:avLst/>
          </a:prstGeom>
        </p:spPr>
      </p:pic>
    </p:spTree>
    <p:extLst>
      <p:ext uri="{BB962C8B-B14F-4D97-AF65-F5344CB8AC3E}">
        <p14:creationId xmlns:p14="http://schemas.microsoft.com/office/powerpoint/2010/main" val="41280886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90513" lvl="1" indent="0" defTabSz="914400" fontAlgn="base">
              <a:spcBef>
                <a:spcPct val="0"/>
              </a:spcBef>
              <a:spcAft>
                <a:spcPct val="0"/>
              </a:spcAft>
              <a:buNone/>
            </a:pPr>
            <a:r>
              <a:rPr lang="en-US" dirty="0" smtClean="0">
                <a:solidFill>
                  <a:srgbClr val="4F81BD">
                    <a:lumMod val="50000"/>
                  </a:srgbClr>
                </a:solidFill>
                <a:latin typeface="Arial" charset="0"/>
                <a:cs typeface="Arial" charset="0"/>
              </a:rPr>
              <a:t>All </a:t>
            </a:r>
            <a:r>
              <a:rPr lang="en-US" dirty="0">
                <a:solidFill>
                  <a:srgbClr val="4F81BD">
                    <a:lumMod val="50000"/>
                  </a:srgbClr>
                </a:solidFill>
                <a:latin typeface="Arial" charset="0"/>
                <a:cs typeface="Arial" charset="0"/>
              </a:rPr>
              <a:t>providers are expected to utilize participating providers when making referrals. Please refer to the online directory at </a:t>
            </a:r>
            <a:r>
              <a:rPr lang="en-US" b="1" dirty="0">
                <a:solidFill>
                  <a:srgbClr val="4F81BD">
                    <a:lumMod val="50000"/>
                  </a:srgbClr>
                </a:solidFill>
                <a:latin typeface="Arial" charset="0"/>
                <a:cs typeface="Arial" charset="0"/>
              </a:rPr>
              <a:t>MedStarProviderNetwork.org</a:t>
            </a:r>
            <a:r>
              <a:rPr lang="en-US" dirty="0">
                <a:solidFill>
                  <a:srgbClr val="4F81BD">
                    <a:lumMod val="50000"/>
                  </a:srgbClr>
                </a:solidFill>
                <a:latin typeface="Arial" charset="0"/>
                <a:cs typeface="Arial" charset="0"/>
              </a:rPr>
              <a:t> for a list of participating providers, or </a:t>
            </a:r>
            <a:r>
              <a:rPr lang="en-US" dirty="0" smtClean="0">
                <a:solidFill>
                  <a:srgbClr val="4F81BD">
                    <a:lumMod val="50000"/>
                  </a:srgbClr>
                </a:solidFill>
                <a:latin typeface="Arial" charset="0"/>
                <a:cs typeface="Arial" charset="0"/>
              </a:rPr>
              <a:t>contact </a:t>
            </a:r>
            <a:r>
              <a:rPr lang="en-US" dirty="0">
                <a:solidFill>
                  <a:srgbClr val="4F81BD">
                    <a:lumMod val="50000"/>
                  </a:srgbClr>
                </a:solidFill>
                <a:latin typeface="Arial" charset="0"/>
                <a:cs typeface="Arial" charset="0"/>
              </a:rPr>
              <a:t>provider services at </a:t>
            </a:r>
            <a:r>
              <a:rPr lang="en-US" b="1" dirty="0">
                <a:solidFill>
                  <a:srgbClr val="4F81BD">
                    <a:lumMod val="50000"/>
                  </a:srgbClr>
                </a:solidFill>
                <a:latin typeface="Arial" charset="0"/>
                <a:cs typeface="Arial" charset="0"/>
              </a:rPr>
              <a:t>855-222-1042</a:t>
            </a:r>
            <a:r>
              <a:rPr lang="en-US" dirty="0">
                <a:solidFill>
                  <a:srgbClr val="4F81BD">
                    <a:lumMod val="50000"/>
                  </a:srgbClr>
                </a:solidFill>
                <a:latin typeface="Arial" charset="0"/>
                <a:cs typeface="Arial" charset="0"/>
              </a:rPr>
              <a:t> for assistance.</a:t>
            </a:r>
          </a:p>
          <a:p>
            <a:pPr marL="290513" lvl="1" indent="0" defTabSz="914400" fontAlgn="base">
              <a:spcBef>
                <a:spcPct val="0"/>
              </a:spcBef>
              <a:spcAft>
                <a:spcPct val="0"/>
              </a:spcAft>
              <a:buNone/>
            </a:pPr>
            <a:endParaRPr lang="en-US" dirty="0">
              <a:solidFill>
                <a:srgbClr val="4F81BD">
                  <a:lumMod val="50000"/>
                </a:srgbClr>
              </a:solidFill>
              <a:latin typeface="Arial" charset="0"/>
              <a:cs typeface="Arial" charset="0"/>
            </a:endParaRPr>
          </a:p>
          <a:p>
            <a:pPr marL="290513" lvl="1" indent="0" defTabSz="914400" fontAlgn="base">
              <a:spcBef>
                <a:spcPct val="0"/>
              </a:spcBef>
              <a:spcAft>
                <a:spcPct val="0"/>
              </a:spcAft>
              <a:buNone/>
            </a:pPr>
            <a:r>
              <a:rPr lang="en-US" dirty="0">
                <a:solidFill>
                  <a:srgbClr val="4F81BD">
                    <a:lumMod val="50000"/>
                  </a:srgbClr>
                </a:solidFill>
                <a:latin typeface="Arial" charset="0"/>
                <a:cs typeface="Arial" charset="0"/>
              </a:rPr>
              <a:t>Please refer </a:t>
            </a:r>
            <a:r>
              <a:rPr lang="en-US" b="1" dirty="0">
                <a:solidFill>
                  <a:srgbClr val="4F81BD">
                    <a:lumMod val="50000"/>
                  </a:srgbClr>
                </a:solidFill>
                <a:latin typeface="Arial" charset="0"/>
                <a:cs typeface="Arial" charset="0"/>
              </a:rPr>
              <a:t>laboratory services </a:t>
            </a:r>
            <a:r>
              <a:rPr lang="en-US" dirty="0">
                <a:solidFill>
                  <a:srgbClr val="4F81BD">
                    <a:lumMod val="50000"/>
                  </a:srgbClr>
                </a:solidFill>
                <a:latin typeface="Arial" charset="0"/>
                <a:cs typeface="Arial" charset="0"/>
              </a:rPr>
              <a:t>to the following in-network laboratories:</a:t>
            </a:r>
          </a:p>
          <a:p>
            <a:pPr marL="290513" lvl="1" indent="0" defTabSz="914400" fontAlgn="base">
              <a:spcBef>
                <a:spcPct val="0"/>
              </a:spcBef>
              <a:spcAft>
                <a:spcPct val="0"/>
              </a:spcAft>
              <a:buNone/>
            </a:pPr>
            <a:endParaRPr lang="en-US" dirty="0">
              <a:solidFill>
                <a:srgbClr val="4F81BD">
                  <a:lumMod val="50000"/>
                </a:srgbClr>
              </a:solidFill>
              <a:latin typeface="Arial" charset="0"/>
              <a:cs typeface="Arial" charset="0"/>
            </a:endParaRPr>
          </a:p>
          <a:p>
            <a:pPr marL="576263" lvl="1" defTabSz="914400" fontAlgn="base">
              <a:spcBef>
                <a:spcPct val="0"/>
              </a:spcBef>
              <a:spcAft>
                <a:spcPct val="0"/>
              </a:spcAft>
              <a:buFont typeface="Arial" panose="020B0604020202020204" pitchFamily="34" charset="0"/>
              <a:buChar char="•"/>
            </a:pPr>
            <a:r>
              <a:rPr lang="en-US" dirty="0">
                <a:solidFill>
                  <a:srgbClr val="4F81BD">
                    <a:lumMod val="50000"/>
                  </a:srgbClr>
                </a:solidFill>
                <a:latin typeface="Arial" charset="0"/>
                <a:cs typeface="Arial" charset="0"/>
              </a:rPr>
              <a:t>	Laboratories at MedStar Health facilities </a:t>
            </a:r>
          </a:p>
          <a:p>
            <a:pPr marL="576263" lvl="1" defTabSz="914400" fontAlgn="base">
              <a:spcBef>
                <a:spcPct val="0"/>
              </a:spcBef>
              <a:spcAft>
                <a:spcPct val="0"/>
              </a:spcAft>
              <a:buFont typeface="Arial" panose="020B0604020202020204" pitchFamily="34" charset="0"/>
              <a:buChar char="•"/>
            </a:pPr>
            <a:r>
              <a:rPr lang="en-US" dirty="0">
                <a:solidFill>
                  <a:srgbClr val="4F81BD">
                    <a:lumMod val="50000"/>
                  </a:srgbClr>
                </a:solidFill>
                <a:latin typeface="Arial" charset="0"/>
                <a:cs typeface="Arial" charset="0"/>
              </a:rPr>
              <a:t>	Quest (includes genetic testing services)</a:t>
            </a:r>
          </a:p>
          <a:p>
            <a:pPr marL="576263" lvl="1" defTabSz="914400" fontAlgn="base">
              <a:spcBef>
                <a:spcPct val="0"/>
              </a:spcBef>
              <a:spcAft>
                <a:spcPct val="0"/>
              </a:spcAft>
              <a:buFont typeface="Arial" panose="020B0604020202020204" pitchFamily="34" charset="0"/>
              <a:buChar char="•"/>
            </a:pPr>
            <a:r>
              <a:rPr lang="en-US" dirty="0">
                <a:solidFill>
                  <a:srgbClr val="4F81BD">
                    <a:lumMod val="50000"/>
                  </a:srgbClr>
                </a:solidFill>
                <a:latin typeface="Arial" charset="0"/>
                <a:cs typeface="Arial" charset="0"/>
              </a:rPr>
              <a:t>	LabCorp (</a:t>
            </a:r>
            <a:r>
              <a:rPr lang="en-US" dirty="0" smtClean="0">
                <a:solidFill>
                  <a:srgbClr val="4F81BD">
                    <a:lumMod val="50000"/>
                  </a:srgbClr>
                </a:solidFill>
                <a:latin typeface="Arial" charset="0"/>
                <a:cs typeface="Arial" charset="0"/>
              </a:rPr>
              <a:t>includes </a:t>
            </a:r>
            <a:r>
              <a:rPr lang="en-US" dirty="0">
                <a:solidFill>
                  <a:srgbClr val="4F81BD">
                    <a:lumMod val="50000"/>
                  </a:srgbClr>
                </a:solidFill>
                <a:latin typeface="Arial" charset="0"/>
                <a:cs typeface="Arial" charset="0"/>
              </a:rPr>
              <a:t>genetic testing services) </a:t>
            </a:r>
          </a:p>
          <a:p>
            <a:pPr marL="576263" lvl="1" defTabSz="914400" fontAlgn="base">
              <a:spcBef>
                <a:spcPct val="0"/>
              </a:spcBef>
              <a:spcAft>
                <a:spcPct val="0"/>
              </a:spcAft>
              <a:buFont typeface="Arial" panose="020B0604020202020204" pitchFamily="34" charset="0"/>
              <a:buChar char="•"/>
            </a:pPr>
            <a:endParaRPr lang="en-US" dirty="0">
              <a:solidFill>
                <a:srgbClr val="4F81BD">
                  <a:lumMod val="50000"/>
                </a:srgbClr>
              </a:solidFill>
              <a:latin typeface="Arial" charset="0"/>
              <a:cs typeface="Arial" charset="0"/>
            </a:endParaRPr>
          </a:p>
          <a:p>
            <a:pPr marL="290513" lvl="1" indent="0" defTabSz="914400" fontAlgn="base">
              <a:spcBef>
                <a:spcPct val="0"/>
              </a:spcBef>
              <a:spcAft>
                <a:spcPct val="0"/>
              </a:spcAft>
              <a:buNone/>
            </a:pPr>
            <a:r>
              <a:rPr lang="en-US" dirty="0">
                <a:solidFill>
                  <a:srgbClr val="4F81BD">
                    <a:lumMod val="50000"/>
                  </a:srgbClr>
                </a:solidFill>
                <a:latin typeface="Arial" charset="0"/>
                <a:cs typeface="Arial" charset="0"/>
              </a:rPr>
              <a:t>Please refer </a:t>
            </a:r>
            <a:r>
              <a:rPr lang="en-US" b="1" dirty="0">
                <a:solidFill>
                  <a:srgbClr val="4F81BD">
                    <a:lumMod val="50000"/>
                  </a:srgbClr>
                </a:solidFill>
                <a:latin typeface="Arial" charset="0"/>
                <a:cs typeface="Arial" charset="0"/>
              </a:rPr>
              <a:t>dialysis services </a:t>
            </a:r>
            <a:r>
              <a:rPr lang="en-US" dirty="0">
                <a:solidFill>
                  <a:srgbClr val="4F81BD">
                    <a:lumMod val="50000"/>
                  </a:srgbClr>
                </a:solidFill>
                <a:latin typeface="Arial" charset="0"/>
                <a:cs typeface="Arial" charset="0"/>
              </a:rPr>
              <a:t>to participating Dialysis centers:</a:t>
            </a:r>
          </a:p>
          <a:p>
            <a:pPr marL="290513" lvl="1" indent="0" defTabSz="914400" fontAlgn="base">
              <a:spcBef>
                <a:spcPct val="0"/>
              </a:spcBef>
              <a:spcAft>
                <a:spcPct val="0"/>
              </a:spcAft>
              <a:buNone/>
            </a:pPr>
            <a:r>
              <a:rPr lang="en-US" dirty="0">
                <a:solidFill>
                  <a:srgbClr val="4F81BD">
                    <a:lumMod val="50000"/>
                  </a:srgbClr>
                </a:solidFill>
                <a:latin typeface="Arial" charset="0"/>
                <a:cs typeface="Arial" charset="0"/>
              </a:rPr>
              <a:t>	</a:t>
            </a:r>
          </a:p>
          <a:p>
            <a:pPr marL="576263" lvl="1" defTabSz="914400" fontAlgn="base">
              <a:spcBef>
                <a:spcPct val="0"/>
              </a:spcBef>
              <a:spcAft>
                <a:spcPct val="0"/>
              </a:spcAft>
              <a:buFont typeface="Arial" panose="020B0604020202020204" pitchFamily="34" charset="0"/>
              <a:buChar char="•"/>
            </a:pPr>
            <a:r>
              <a:rPr lang="en-US" dirty="0">
                <a:solidFill>
                  <a:srgbClr val="4F81BD">
                    <a:lumMod val="50000"/>
                  </a:srgbClr>
                </a:solidFill>
                <a:latin typeface="Arial" charset="0"/>
                <a:cs typeface="Arial" charset="0"/>
              </a:rPr>
              <a:t>	</a:t>
            </a:r>
            <a:r>
              <a:rPr lang="en-US" dirty="0" smtClean="0">
                <a:solidFill>
                  <a:srgbClr val="4F81BD">
                    <a:lumMod val="50000"/>
                  </a:srgbClr>
                </a:solidFill>
                <a:latin typeface="Arial" charset="0"/>
                <a:cs typeface="Arial" charset="0"/>
              </a:rPr>
              <a:t>DaVita</a:t>
            </a:r>
            <a:endParaRPr lang="en-US" dirty="0">
              <a:solidFill>
                <a:srgbClr val="4F81BD">
                  <a:lumMod val="50000"/>
                </a:srgbClr>
              </a:solidFill>
              <a:latin typeface="Arial" charset="0"/>
              <a:cs typeface="Arial" charset="0"/>
            </a:endParaRPr>
          </a:p>
          <a:p>
            <a:pPr marL="6350" indent="0">
              <a:buNone/>
            </a:pPr>
            <a:endParaRPr lang="en-US" dirty="0" smtClean="0"/>
          </a:p>
          <a:p>
            <a:endParaRPr lang="en-US" dirty="0"/>
          </a:p>
          <a:p>
            <a:endParaRPr lang="en-US" dirty="0"/>
          </a:p>
        </p:txBody>
      </p:sp>
      <p:sp>
        <p:nvSpPr>
          <p:cNvPr id="4" name="Title 3"/>
          <p:cNvSpPr>
            <a:spLocks noGrp="1"/>
          </p:cNvSpPr>
          <p:nvPr>
            <p:ph type="title"/>
          </p:nvPr>
        </p:nvSpPr>
        <p:spPr/>
        <p:txBody>
          <a:bodyPr>
            <a:normAutofit/>
          </a:bodyPr>
          <a:lstStyle/>
          <a:p>
            <a:r>
              <a:rPr lang="en-US" sz="2400" dirty="0">
                <a:solidFill>
                  <a:srgbClr val="002664"/>
                </a:solidFill>
                <a:latin typeface="Arial" pitchFamily="34" charset="0"/>
                <a:cs typeface="Arial" pitchFamily="34" charset="0"/>
              </a:rPr>
              <a:t>In-Network Referrals </a:t>
            </a:r>
            <a:endParaRPr lang="en-US" dirty="0"/>
          </a:p>
        </p:txBody>
      </p:sp>
      <p:pic>
        <p:nvPicPr>
          <p:cNvPr id="5" name="Picture 4"/>
          <p:cNvPicPr>
            <a:picLocks noChangeAspect="1"/>
          </p:cNvPicPr>
          <p:nvPr/>
        </p:nvPicPr>
        <p:blipFill>
          <a:blip r:embed="rId2"/>
          <a:stretch>
            <a:fillRect/>
          </a:stretch>
        </p:blipFill>
        <p:spPr>
          <a:xfrm>
            <a:off x="6471912" y="189703"/>
            <a:ext cx="2334970" cy="737680"/>
          </a:xfrm>
          <a:prstGeom prst="rect">
            <a:avLst/>
          </a:prstGeom>
        </p:spPr>
      </p:pic>
    </p:spTree>
    <p:extLst>
      <p:ext uri="{BB962C8B-B14F-4D97-AF65-F5344CB8AC3E}">
        <p14:creationId xmlns:p14="http://schemas.microsoft.com/office/powerpoint/2010/main" val="9334168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350" indent="0">
              <a:buNone/>
            </a:pPr>
            <a:endParaRPr lang="en-US" dirty="0" smtClean="0">
              <a:solidFill>
                <a:srgbClr val="002060"/>
              </a:solidFill>
            </a:endParaRPr>
          </a:p>
          <a:p>
            <a:pPr marL="257175" lvl="0" indent="-257175" defTabSz="342900"/>
            <a:r>
              <a:rPr lang="en-US" sz="2100" dirty="0">
                <a:solidFill>
                  <a:srgbClr val="002060"/>
                </a:solidFill>
                <a:latin typeface="Arial" panose="020B0604020202020204" pitchFamily="34" charset="0"/>
                <a:cs typeface="Arial" panose="020B0604020202020204" pitchFamily="34" charset="0"/>
              </a:rPr>
              <a:t>The provider or patient is responsible for contacting the plan to obtain authorization before receiving select services.</a:t>
            </a:r>
          </a:p>
          <a:p>
            <a:pPr marL="257175" lvl="0" indent="-257175" defTabSz="342900"/>
            <a:endParaRPr lang="en-US" sz="2100" dirty="0">
              <a:solidFill>
                <a:srgbClr val="002060"/>
              </a:solidFill>
              <a:latin typeface="Arial" panose="020B0604020202020204" pitchFamily="34" charset="0"/>
              <a:cs typeface="Arial" panose="020B0604020202020204" pitchFamily="34" charset="0"/>
            </a:endParaRPr>
          </a:p>
          <a:p>
            <a:pPr marL="257175" lvl="0" indent="-257175" defTabSz="342900"/>
            <a:r>
              <a:rPr lang="en-US" sz="2100" dirty="0">
                <a:solidFill>
                  <a:srgbClr val="002060"/>
                </a:solidFill>
                <a:latin typeface="Arial" panose="020B0604020202020204" pitchFamily="34" charset="0"/>
                <a:cs typeface="Arial" panose="020B0604020202020204" pitchFamily="34" charset="0"/>
              </a:rPr>
              <a:t>If a prior authorization is required and one is not obtained, no payment will be made by the plan.</a:t>
            </a:r>
          </a:p>
          <a:p>
            <a:pPr marL="257175" lvl="0" indent="-257175" defTabSz="342900"/>
            <a:endParaRPr lang="en-US" sz="2100" dirty="0">
              <a:solidFill>
                <a:srgbClr val="002060"/>
              </a:solidFill>
              <a:latin typeface="Arial" panose="020B0604020202020204" pitchFamily="34" charset="0"/>
              <a:cs typeface="Arial" panose="020B0604020202020204" pitchFamily="34" charset="0"/>
            </a:endParaRPr>
          </a:p>
          <a:p>
            <a:pPr marL="257175" lvl="0" indent="-257175" defTabSz="342900"/>
            <a:r>
              <a:rPr lang="en-US" sz="2100" dirty="0">
                <a:solidFill>
                  <a:srgbClr val="002060"/>
                </a:solidFill>
                <a:latin typeface="Arial" panose="020B0604020202020204" pitchFamily="34" charset="0"/>
                <a:cs typeface="Arial" panose="020B0604020202020204" pitchFamily="34" charset="0"/>
              </a:rPr>
              <a:t>Please refer to the Quick Reference Guide at </a:t>
            </a:r>
            <a:r>
              <a:rPr lang="en-US" sz="2100" dirty="0">
                <a:solidFill>
                  <a:srgbClr val="002060"/>
                </a:solidFill>
                <a:latin typeface="Arial" panose="020B0604020202020204" pitchFamily="34" charset="0"/>
                <a:cs typeface="Arial" panose="020B0604020202020204" pitchFamily="34" charset="0"/>
                <a:hlinkClick r:id="rId2"/>
              </a:rPr>
              <a:t>http://</a:t>
            </a:r>
            <a:r>
              <a:rPr lang="en-US" sz="2100" dirty="0" smtClean="0">
                <a:solidFill>
                  <a:srgbClr val="002060"/>
                </a:solidFill>
                <a:latin typeface="Arial" panose="020B0604020202020204" pitchFamily="34" charset="0"/>
                <a:cs typeface="Arial" panose="020B0604020202020204" pitchFamily="34" charset="0"/>
                <a:hlinkClick r:id="rId2"/>
              </a:rPr>
              <a:t>www.medstarprovidernetwork.org/2019-select-quick-reference-guide</a:t>
            </a:r>
            <a:r>
              <a:rPr lang="en-US" sz="2100" dirty="0" smtClean="0">
                <a:solidFill>
                  <a:srgbClr val="002060"/>
                </a:solidFill>
                <a:latin typeface="Arial" panose="020B0604020202020204" pitchFamily="34" charset="0"/>
                <a:cs typeface="Arial" panose="020B0604020202020204" pitchFamily="34" charset="0"/>
              </a:rPr>
              <a:t> </a:t>
            </a:r>
            <a:r>
              <a:rPr lang="en-US" sz="2100" dirty="0">
                <a:solidFill>
                  <a:srgbClr val="002060"/>
                </a:solidFill>
                <a:latin typeface="Arial" panose="020B0604020202020204" pitchFamily="34" charset="0"/>
                <a:cs typeface="Arial" panose="020B0604020202020204" pitchFamily="34" charset="0"/>
              </a:rPr>
              <a:t>for a listing of common services requiring a prior authorization, or contact provider services at 855-222-1042 for assistance. </a:t>
            </a:r>
          </a:p>
          <a:p>
            <a:pPr marL="6350" indent="0">
              <a:buNone/>
            </a:pPr>
            <a:endParaRPr lang="en-US" dirty="0" smtClean="0"/>
          </a:p>
          <a:p>
            <a:endParaRPr lang="en-US" dirty="0"/>
          </a:p>
          <a:p>
            <a:endParaRPr lang="en-US" dirty="0"/>
          </a:p>
        </p:txBody>
      </p:sp>
      <p:sp>
        <p:nvSpPr>
          <p:cNvPr id="4" name="Title 3"/>
          <p:cNvSpPr>
            <a:spLocks noGrp="1"/>
          </p:cNvSpPr>
          <p:nvPr>
            <p:ph type="title"/>
          </p:nvPr>
        </p:nvSpPr>
        <p:spPr/>
        <p:txBody>
          <a:bodyPr>
            <a:normAutofit/>
          </a:bodyPr>
          <a:lstStyle/>
          <a:p>
            <a:r>
              <a:rPr lang="en-US" sz="2400" dirty="0">
                <a:solidFill>
                  <a:srgbClr val="002664"/>
                </a:solidFill>
              </a:rPr>
              <a:t>Prior Authorizations</a:t>
            </a:r>
            <a:endParaRPr lang="en-US" dirty="0"/>
          </a:p>
        </p:txBody>
      </p:sp>
      <p:pic>
        <p:nvPicPr>
          <p:cNvPr id="5" name="Picture 4"/>
          <p:cNvPicPr>
            <a:picLocks noChangeAspect="1"/>
          </p:cNvPicPr>
          <p:nvPr/>
        </p:nvPicPr>
        <p:blipFill>
          <a:blip r:embed="rId3"/>
          <a:stretch>
            <a:fillRect/>
          </a:stretch>
        </p:blipFill>
        <p:spPr>
          <a:xfrm>
            <a:off x="6471912" y="189703"/>
            <a:ext cx="2334970" cy="737680"/>
          </a:xfrm>
          <a:prstGeom prst="rect">
            <a:avLst/>
          </a:prstGeom>
        </p:spPr>
      </p:pic>
    </p:spTree>
    <p:extLst>
      <p:ext uri="{BB962C8B-B14F-4D97-AF65-F5344CB8AC3E}">
        <p14:creationId xmlns:p14="http://schemas.microsoft.com/office/powerpoint/2010/main" val="403674860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eme1">
  <a:themeElements>
    <a:clrScheme name="2014Evolent">
      <a:dk1>
        <a:srgbClr val="242D69"/>
      </a:dk1>
      <a:lt1>
        <a:srgbClr val="FFFFFF"/>
      </a:lt1>
      <a:dk2>
        <a:srgbClr val="55565A"/>
      </a:dk2>
      <a:lt2>
        <a:srgbClr val="008246"/>
      </a:lt2>
      <a:accent1>
        <a:srgbClr val="242D69"/>
      </a:accent1>
      <a:accent2>
        <a:srgbClr val="00ACD4"/>
      </a:accent2>
      <a:accent3>
        <a:srgbClr val="008246"/>
      </a:accent3>
      <a:accent4>
        <a:srgbClr val="55565A"/>
      </a:accent4>
      <a:accent5>
        <a:srgbClr val="D9D9D9"/>
      </a:accent5>
      <a:accent6>
        <a:srgbClr val="F37025"/>
      </a:accent6>
      <a:hlink>
        <a:srgbClr val="F37025"/>
      </a:hlink>
      <a:folHlink>
        <a:srgbClr val="00ACD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noAutofit/>
      </a:bodyPr>
      <a:lstStyle>
        <a:defPPr algn="l" defTabSz="1463675">
          <a:defRPr sz="1200" dirty="0" smtClean="0">
            <a:solidFill>
              <a:schemeClr val="bg1"/>
            </a:solidFill>
            <a:latin typeface="+mn-lt"/>
          </a:defRPr>
        </a:defPPr>
      </a:lstStyle>
    </a:spDef>
    <a:lnDef>
      <a:spPr bwMode="gray">
        <a:solidFill>
          <a:schemeClr val="accent1"/>
        </a:solidFill>
        <a:ln w="19050" cap="flat" cmpd="sng" algn="ctr">
          <a:solidFill>
            <a:schemeClr val="accent1"/>
          </a:solidFill>
          <a:prstDash val="solid"/>
          <a:round/>
          <a:headEnd type="none" w="med" len="med"/>
          <a:tailEnd type="none"/>
        </a:ln>
        <a:effectLst/>
      </a:spPr>
      <a:bodyPr/>
      <a:lstStyle/>
    </a:lnDef>
    <a:txDef>
      <a:spPr bwMode="gray">
        <a:noFill/>
      </a:spPr>
      <a:bodyPr wrap="square" lIns="45720" rIns="45720" rtlCol="0">
        <a:noAutofit/>
      </a:bodyPr>
      <a:lstStyle>
        <a:defPPr algn="l">
          <a:spcBef>
            <a:spcPts val="400"/>
          </a:spcBef>
          <a:defRPr sz="1200" dirty="0" err="1" smtClean="0">
            <a:latin typeface="+mn-l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B4EDAEE8-5D58-4C03-B804-F2CBB7FB2D46}" vid="{705907C3-0726-4EB1-B938-62D57AE4ACB3}"/>
    </a:ext>
  </a:extLst>
</a:theme>
</file>

<file path=ppt/theme/theme2.xml><?xml version="1.0" encoding="utf-8"?>
<a:theme xmlns:a="http://schemas.openxmlformats.org/drawingml/2006/main" name="8_MedSt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edStar" id="{E6CD029A-8CD0-4E2C-B305-38F7FE7EFF91}" vid="{F618D7AA-0422-413C-AB13-C8DF162DC027}"/>
    </a:ext>
  </a:extLst>
</a:theme>
</file>

<file path=ppt/theme/theme3.xml><?xml version="1.0" encoding="utf-8"?>
<a:theme xmlns:a="http://schemas.openxmlformats.org/drawingml/2006/main" name="MedStar">
  <a:themeElements>
    <a:clrScheme name="MedStar">
      <a:dk1>
        <a:sysClr val="windowText" lastClr="000000"/>
      </a:dk1>
      <a:lt1>
        <a:sysClr val="window" lastClr="FFFFFF"/>
      </a:lt1>
      <a:dk2>
        <a:srgbClr val="002664"/>
      </a:dk2>
      <a:lt2>
        <a:srgbClr val="585858"/>
      </a:lt2>
      <a:accent1>
        <a:srgbClr val="002664"/>
      </a:accent1>
      <a:accent2>
        <a:srgbClr val="FCD900"/>
      </a:accent2>
      <a:accent3>
        <a:srgbClr val="D52A1E"/>
      </a:accent3>
      <a:accent4>
        <a:srgbClr val="E98300"/>
      </a:accent4>
      <a:accent5>
        <a:srgbClr val="3DB7E4"/>
      </a:accent5>
      <a:accent6>
        <a:srgbClr val="62A618"/>
      </a:accent6>
      <a:hlink>
        <a:srgbClr val="002664"/>
      </a:hlink>
      <a:folHlink>
        <a:srgbClr val="58585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MedStar">
  <a:themeElements>
    <a:clrScheme name="MedStar">
      <a:dk1>
        <a:sysClr val="windowText" lastClr="000000"/>
      </a:dk1>
      <a:lt1>
        <a:sysClr val="window" lastClr="FFFFFF"/>
      </a:lt1>
      <a:dk2>
        <a:srgbClr val="002664"/>
      </a:dk2>
      <a:lt2>
        <a:srgbClr val="585858"/>
      </a:lt2>
      <a:accent1>
        <a:srgbClr val="002664"/>
      </a:accent1>
      <a:accent2>
        <a:srgbClr val="FCD900"/>
      </a:accent2>
      <a:accent3>
        <a:srgbClr val="D52A1E"/>
      </a:accent3>
      <a:accent4>
        <a:srgbClr val="E98300"/>
      </a:accent4>
      <a:accent5>
        <a:srgbClr val="3DB7E4"/>
      </a:accent5>
      <a:accent6>
        <a:srgbClr val="62A618"/>
      </a:accent6>
      <a:hlink>
        <a:srgbClr val="002664"/>
      </a:hlink>
      <a:folHlink>
        <a:srgbClr val="58585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D71F0A5C9351545BF5EDB42A0616455" ma:contentTypeVersion="15" ma:contentTypeDescription="Create a new document." ma:contentTypeScope="" ma:versionID="e8b391f72265e523a05196e4d080f8b9">
  <xsd:schema xmlns:xsd="http://www.w3.org/2001/XMLSchema" xmlns:xs="http://www.w3.org/2001/XMLSchema" xmlns:p="http://schemas.microsoft.com/office/2006/metadata/properties" xmlns:ns2="http://schemas.microsoft.com/sharepoint/v3/fields" xmlns:ns3="2c551104-4319-4353-a12d-70466529befe" targetNamespace="http://schemas.microsoft.com/office/2006/metadata/properties" ma:root="true" ma:fieldsID="37db7fbc2f60c4122a8381bf43bb382f" ns2:_="" ns3:_="">
    <xsd:import namespace="http://schemas.microsoft.com/sharepoint/v3/fields"/>
    <xsd:import namespace="2c551104-4319-4353-a12d-70466529befe"/>
    <xsd:element name="properties">
      <xsd:complexType>
        <xsd:sequence>
          <xsd:element name="documentManagement">
            <xsd:complexType>
              <xsd:all>
                <xsd:element ref="ns2:_DCDateCreated" minOccurs="0"/>
                <xsd:element ref="ns2:_DCDateModified"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4" nillable="true" ma:displayName="Date Created" ma:description="The date on which this resource was created" ma:format="DateTime" ma:internalName="_DCDateCreated" ma:readOnly="false">
      <xsd:simpleType>
        <xsd:restriction base="dms:DateTime"/>
      </xsd:simpleType>
    </xsd:element>
    <xsd:element name="_DCDateModified" ma:index="5" nillable="true" ma:displayName="Date Modified" ma:description="The date on which this resource was last modified" ma:format="DateTime" ma:internalName="_DCDateModified"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c551104-4319-4353-a12d-70466529bef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CDateModified xmlns="http://schemas.microsoft.com/sharepoint/v3/fields" xsi:nil="true"/>
    <_DCDateCreated xmlns="http://schemas.microsoft.com/sharepoint/v3/fields" xsi:nil="true"/>
  </documentManagement>
</p:properties>
</file>

<file path=customXml/itemProps1.xml><?xml version="1.0" encoding="utf-8"?>
<ds:datastoreItem xmlns:ds="http://schemas.openxmlformats.org/officeDocument/2006/customXml" ds:itemID="{C64202D9-B422-4438-B16F-487D59743BAD}">
  <ds:schemaRefs>
    <ds:schemaRef ds:uri="http://schemas.microsoft.com/sharepoint/v3/contenttype/forms"/>
  </ds:schemaRefs>
</ds:datastoreItem>
</file>

<file path=customXml/itemProps2.xml><?xml version="1.0" encoding="utf-8"?>
<ds:datastoreItem xmlns:ds="http://schemas.openxmlformats.org/officeDocument/2006/customXml" ds:itemID="{B3FC2157-F927-46BF-AEA0-06A86B73F7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2c551104-4319-4353-a12d-70466529be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3CF0404-ED00-49F3-9F59-427E067BDCD1}">
  <ds:schemaRefs>
    <ds:schemaRef ds:uri="http://schemas.microsoft.com/office/2006/documentManagement/types"/>
    <ds:schemaRef ds:uri="http://schemas.microsoft.com/sharepoint/v3/fields"/>
    <ds:schemaRef ds:uri="http://www.w3.org/XML/1998/namespace"/>
    <ds:schemaRef ds:uri="http://purl.org/dc/elements/1.1/"/>
    <ds:schemaRef ds:uri="http://purl.org/dc/terms/"/>
    <ds:schemaRef ds:uri="http://schemas.openxmlformats.org/package/2006/metadata/core-properties"/>
    <ds:schemaRef ds:uri="http://schemas.microsoft.com/office/2006/metadata/properties"/>
    <ds:schemaRef ds:uri="http://schemas.microsoft.com/office/infopath/2007/PartnerControls"/>
    <ds:schemaRef ds:uri="2c551104-4319-4353-a12d-70466529bef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MedStar</Template>
  <TotalTime>53819</TotalTime>
  <Words>3292</Words>
  <Application>Microsoft Office PowerPoint</Application>
  <PresentationFormat>On-screen Show (4:3)</PresentationFormat>
  <Paragraphs>537</Paragraphs>
  <Slides>37</Slides>
  <Notes>1</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37</vt:i4>
      </vt:variant>
    </vt:vector>
  </HeadingPairs>
  <TitlesOfParts>
    <vt:vector size="48" baseType="lpstr">
      <vt:lpstr>Arial</vt:lpstr>
      <vt:lpstr>Arial Bold</vt:lpstr>
      <vt:lpstr>Calibri</vt:lpstr>
      <vt:lpstr>Courier New</vt:lpstr>
      <vt:lpstr>Symbol</vt:lpstr>
      <vt:lpstr>Times New Roman</vt:lpstr>
      <vt:lpstr>Theme1</vt:lpstr>
      <vt:lpstr>8_MedStar</vt:lpstr>
      <vt:lpstr>MedStar</vt:lpstr>
      <vt:lpstr>1_MedStar</vt:lpstr>
      <vt:lpstr>think-cell Slide</vt:lpstr>
      <vt:lpstr>MedStar 2019 Health Plan Kick Off</vt:lpstr>
      <vt:lpstr>MedStar Select PPO 2019 Employee Health Plan Overview</vt:lpstr>
      <vt:lpstr>MedStar Select PPO 2019 Employee Health Plan Overview</vt:lpstr>
      <vt:lpstr>MedStar Select PPO 2019 Sample Identification Card</vt:lpstr>
      <vt:lpstr>MedStar Select PPO Service Area</vt:lpstr>
      <vt:lpstr>MedStar Select Out-of-Network Benefit </vt:lpstr>
      <vt:lpstr>MedStar Select Out-of-Network Exceptions</vt:lpstr>
      <vt:lpstr>In-Network Referrals </vt:lpstr>
      <vt:lpstr>Prior Authorizations</vt:lpstr>
      <vt:lpstr>Drug Prior Authorizations </vt:lpstr>
      <vt:lpstr>Select Medical Benefits 2019</vt:lpstr>
      <vt:lpstr>Select Medical Benefits 2019-Continued</vt:lpstr>
      <vt:lpstr>Select Medical Benefits 2019-Continued</vt:lpstr>
      <vt:lpstr>Select Medical Benefits 2019-Continued</vt:lpstr>
      <vt:lpstr>MedStar Select Pharmacy Benefit Manager – CVS Caremark</vt:lpstr>
      <vt:lpstr>MedStar Select Behavioral Health Vendor  - Magellan</vt:lpstr>
      <vt:lpstr>Wellness</vt:lpstr>
      <vt:lpstr>MedStar Employee Plan Wellness Programs</vt:lpstr>
      <vt:lpstr>MedStar Employee Plan Wellness – Tobacco Surcharge</vt:lpstr>
      <vt:lpstr>MedStar Employee Plan MyHealth Maternity Program</vt:lpstr>
      <vt:lpstr>MedStar Employee Plan MyHealth Care Advising</vt:lpstr>
      <vt:lpstr>MedStar Employee Plan HRA Accounts for Incentives</vt:lpstr>
      <vt:lpstr>MedStar Employee Plan MedStar eVisit</vt:lpstr>
      <vt:lpstr>Provider Resources </vt:lpstr>
      <vt:lpstr>Provider Website </vt:lpstr>
      <vt:lpstr>Provider Website Resources </vt:lpstr>
      <vt:lpstr>Provider OnLine Portal</vt:lpstr>
      <vt:lpstr>Provider OnLine Portal</vt:lpstr>
      <vt:lpstr>Provider OnLine Portal-Continued</vt:lpstr>
      <vt:lpstr>Claims Submission</vt:lpstr>
      <vt:lpstr>Electronic Prior Authorization Submission</vt:lpstr>
      <vt:lpstr>Provider Appeals and Grievances</vt:lpstr>
      <vt:lpstr>MedStar Health Verbal Consent </vt:lpstr>
      <vt:lpstr>MedStar Select Plan Vendor List</vt:lpstr>
      <vt:lpstr>Fraud, Waste &amp; Abuse</vt:lpstr>
      <vt:lpstr>Fraud Waste and Abuse</vt:lpstr>
      <vt:lpstr>MedStar Health Compliance Program to Combat Fraud Waste and Abuse</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and Ben</dc:creator>
  <cp:lastModifiedBy>Kristen Fisher</cp:lastModifiedBy>
  <cp:revision>154</cp:revision>
  <dcterms:created xsi:type="dcterms:W3CDTF">2013-09-30T00:10:57Z</dcterms:created>
  <dcterms:modified xsi:type="dcterms:W3CDTF">2018-10-17T21:25:32Z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fb808555-6d64-4fbe-a515-37a3ce85122a</vt:lpwstr>
  </property>
  <property fmtid="{D5CDD505-2E9C-101B-9397-08002B2CF9AE}" pid="3" name="ContentTypeId">
    <vt:lpwstr>0x0101006D71F0A5C9351545BF5EDB42A0616455</vt:lpwstr>
  </property>
</Properties>
</file>